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1" r:id="rId2"/>
    <p:sldId id="277" r:id="rId3"/>
    <p:sldId id="259" r:id="rId4"/>
    <p:sldId id="270" r:id="rId5"/>
    <p:sldId id="257" r:id="rId6"/>
    <p:sldId id="328" r:id="rId7"/>
    <p:sldId id="329" r:id="rId8"/>
    <p:sldId id="331" r:id="rId9"/>
    <p:sldId id="341" r:id="rId10"/>
    <p:sldId id="334" r:id="rId11"/>
    <p:sldId id="335" r:id="rId12"/>
    <p:sldId id="332" r:id="rId13"/>
    <p:sldId id="336" r:id="rId14"/>
    <p:sldId id="258" r:id="rId15"/>
    <p:sldId id="352" r:id="rId16"/>
    <p:sldId id="266" r:id="rId17"/>
    <p:sldId id="314" r:id="rId18"/>
    <p:sldId id="376" r:id="rId19"/>
    <p:sldId id="377" r:id="rId20"/>
    <p:sldId id="349" r:id="rId21"/>
    <p:sldId id="325" r:id="rId22"/>
    <p:sldId id="324" r:id="rId23"/>
    <p:sldId id="326" r:id="rId24"/>
    <p:sldId id="318" r:id="rId25"/>
    <p:sldId id="319" r:id="rId26"/>
    <p:sldId id="337" r:id="rId27"/>
    <p:sldId id="338" r:id="rId28"/>
    <p:sldId id="345" r:id="rId29"/>
    <p:sldId id="348" r:id="rId30"/>
    <p:sldId id="346" r:id="rId31"/>
    <p:sldId id="347" r:id="rId32"/>
    <p:sldId id="321" r:id="rId33"/>
    <p:sldId id="323" r:id="rId34"/>
    <p:sldId id="354" r:id="rId35"/>
    <p:sldId id="355" r:id="rId36"/>
    <p:sldId id="356" r:id="rId37"/>
    <p:sldId id="358" r:id="rId38"/>
    <p:sldId id="361" r:id="rId39"/>
    <p:sldId id="362" r:id="rId40"/>
    <p:sldId id="366" r:id="rId41"/>
    <p:sldId id="371" r:id="rId42"/>
    <p:sldId id="372" r:id="rId43"/>
    <p:sldId id="365" r:id="rId44"/>
    <p:sldId id="368" r:id="rId45"/>
    <p:sldId id="369" r:id="rId46"/>
    <p:sldId id="367" r:id="rId47"/>
    <p:sldId id="373" r:id="rId48"/>
    <p:sldId id="374" r:id="rId49"/>
    <p:sldId id="375" r:id="rId50"/>
    <p:sldId id="357" r:id="rId51"/>
    <p:sldId id="276" r:id="rId52"/>
    <p:sldId id="265" r:id="rId53"/>
    <p:sldId id="299" r:id="rId54"/>
    <p:sldId id="311" r:id="rId55"/>
    <p:sldId id="27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A9289-3A82-4439-85FE-4969CAACEE00}" v="10" dt="2025-10-10T20:07:16.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7C592-70DD-497F-B570-3937960EC63F}" type="datetimeFigureOut">
              <a:rPr lang="en-IN" smtClean="0"/>
              <a:t>08-12-2025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DB57A-B2F1-450E-B99F-0BE020A66DFD}" type="slidenum">
              <a:rPr lang="en-IN" smtClean="0"/>
              <a:t>‹#›</a:t>
            </a:fld>
            <a:endParaRPr lang="en-IN"/>
          </a:p>
        </p:txBody>
      </p:sp>
    </p:spTree>
    <p:extLst>
      <p:ext uri="{BB962C8B-B14F-4D97-AF65-F5344CB8AC3E}">
        <p14:creationId xmlns:p14="http://schemas.microsoft.com/office/powerpoint/2010/main" val="49381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0630-B103-DB15-E178-5CBCBB7BA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1357A6-81AC-C9FC-84C6-39E8EA2D6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33E9EB-38A0-3654-BE28-436C7C60C601}"/>
              </a:ext>
            </a:extLst>
          </p:cNvPr>
          <p:cNvSpPr>
            <a:spLocks noGrp="1"/>
          </p:cNvSpPr>
          <p:nvPr>
            <p:ph type="dt" sz="half" idx="10"/>
          </p:nvPr>
        </p:nvSpPr>
        <p:spPr/>
        <p:txBody>
          <a:bodyPr/>
          <a:lstStyle/>
          <a:p>
            <a:fld id="{87570ECA-4849-4918-B3C6-03F3D7052F4E}" type="datetime1">
              <a:rPr lang="en-IN" smtClean="0"/>
              <a:t>08-12-2025</a:t>
            </a:fld>
            <a:endParaRPr lang="en-IN"/>
          </a:p>
        </p:txBody>
      </p:sp>
      <p:sp>
        <p:nvSpPr>
          <p:cNvPr id="5" name="Footer Placeholder 4">
            <a:extLst>
              <a:ext uri="{FF2B5EF4-FFF2-40B4-BE49-F238E27FC236}">
                <a16:creationId xmlns:a16="http://schemas.microsoft.com/office/drawing/2014/main" id="{7BC26B25-C32D-F699-B195-0B04107EAB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73F030-4E63-C40B-7B13-4F9E1B43C411}"/>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84635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ECAC-2213-510F-9655-16FE517C7D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37F884-1D58-C5E5-21D9-A006DBDF7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FB7F02-EA69-3E73-0C57-D631A98EA461}"/>
              </a:ext>
            </a:extLst>
          </p:cNvPr>
          <p:cNvSpPr>
            <a:spLocks noGrp="1"/>
          </p:cNvSpPr>
          <p:nvPr>
            <p:ph type="dt" sz="half" idx="10"/>
          </p:nvPr>
        </p:nvSpPr>
        <p:spPr/>
        <p:txBody>
          <a:bodyPr/>
          <a:lstStyle/>
          <a:p>
            <a:fld id="{DD06CEA9-C10A-4560-9431-E3DC38275262}" type="datetime1">
              <a:rPr lang="en-IN" smtClean="0"/>
              <a:t>08-12-2025</a:t>
            </a:fld>
            <a:endParaRPr lang="en-IN"/>
          </a:p>
        </p:txBody>
      </p:sp>
      <p:sp>
        <p:nvSpPr>
          <p:cNvPr id="5" name="Footer Placeholder 4">
            <a:extLst>
              <a:ext uri="{FF2B5EF4-FFF2-40B4-BE49-F238E27FC236}">
                <a16:creationId xmlns:a16="http://schemas.microsoft.com/office/drawing/2014/main" id="{C9F71039-369D-CBEB-BF46-2721BA7DD3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7B8C0C-2696-8503-5D4C-25E102280EBF}"/>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363107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1392B-A308-7C23-2C1F-D14E412E3B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35F3CC-5EA7-E3AD-CB80-719522839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ACC8E9-DA21-2C59-0545-AF206B86AD9A}"/>
              </a:ext>
            </a:extLst>
          </p:cNvPr>
          <p:cNvSpPr>
            <a:spLocks noGrp="1"/>
          </p:cNvSpPr>
          <p:nvPr>
            <p:ph type="dt" sz="half" idx="10"/>
          </p:nvPr>
        </p:nvSpPr>
        <p:spPr/>
        <p:txBody>
          <a:bodyPr/>
          <a:lstStyle/>
          <a:p>
            <a:fld id="{55EDBDA9-5FF9-4063-937F-E7DFECF4511E}" type="datetime1">
              <a:rPr lang="en-IN" smtClean="0"/>
              <a:t>08-12-2025</a:t>
            </a:fld>
            <a:endParaRPr lang="en-IN"/>
          </a:p>
        </p:txBody>
      </p:sp>
      <p:sp>
        <p:nvSpPr>
          <p:cNvPr id="5" name="Footer Placeholder 4">
            <a:extLst>
              <a:ext uri="{FF2B5EF4-FFF2-40B4-BE49-F238E27FC236}">
                <a16:creationId xmlns:a16="http://schemas.microsoft.com/office/drawing/2014/main" id="{07E2C63D-B879-8EAD-EAE6-D49B52DEF8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0C3591-15AB-2036-139E-7096C35A9E3D}"/>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2719887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230D-73DC-8760-A19D-946978BF09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2A2A4E-5EFE-4844-A68E-5FAE86976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C3EF8-F72F-0D17-D9A5-8E8B20ED0383}"/>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Footer Placeholder 4">
            <a:extLst>
              <a:ext uri="{FF2B5EF4-FFF2-40B4-BE49-F238E27FC236}">
                <a16:creationId xmlns:a16="http://schemas.microsoft.com/office/drawing/2014/main" id="{75239CA3-9527-5A08-175E-5FFEE3C057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DBCF6F-E92C-276C-CB95-146B731FBC68}"/>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238321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1C77-6CC5-068B-13ED-A857A080A8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E47B07-A6B6-2055-6F16-CE359DF0B4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1D702-8174-3D9D-71DD-58BC88EF9E06}"/>
              </a:ext>
            </a:extLst>
          </p:cNvPr>
          <p:cNvSpPr>
            <a:spLocks noGrp="1"/>
          </p:cNvSpPr>
          <p:nvPr>
            <p:ph type="dt" sz="half" idx="10"/>
          </p:nvPr>
        </p:nvSpPr>
        <p:spPr/>
        <p:txBody>
          <a:bodyPr/>
          <a:lstStyle/>
          <a:p>
            <a:fld id="{CCE3E565-A658-4430-930C-C2A4A0D556EC}" type="datetime1">
              <a:rPr lang="en-IN" smtClean="0"/>
              <a:t>08-12-2025</a:t>
            </a:fld>
            <a:endParaRPr lang="en-IN"/>
          </a:p>
        </p:txBody>
      </p:sp>
      <p:sp>
        <p:nvSpPr>
          <p:cNvPr id="5" name="Footer Placeholder 4">
            <a:extLst>
              <a:ext uri="{FF2B5EF4-FFF2-40B4-BE49-F238E27FC236}">
                <a16:creationId xmlns:a16="http://schemas.microsoft.com/office/drawing/2014/main" id="{E568632E-1A48-B763-CBED-4ACD25C45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365918-012A-3412-66BA-EA2D9120AAC3}"/>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398489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B280C-2D34-0031-E795-1C941BC0EA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69E169-C0E0-191A-0F4E-F079B9A0F9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D9287B-1317-DCCA-A0D4-8DE22FC73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EBBD5E-1CB9-78B1-2880-5BE95CBA20BF}"/>
              </a:ext>
            </a:extLst>
          </p:cNvPr>
          <p:cNvSpPr>
            <a:spLocks noGrp="1"/>
          </p:cNvSpPr>
          <p:nvPr>
            <p:ph type="dt" sz="half" idx="10"/>
          </p:nvPr>
        </p:nvSpPr>
        <p:spPr/>
        <p:txBody>
          <a:bodyPr/>
          <a:lstStyle/>
          <a:p>
            <a:fld id="{9839E193-EA95-41D4-9C4F-5541972E7830}" type="datetime1">
              <a:rPr lang="en-IN" smtClean="0"/>
              <a:t>08-12-2025</a:t>
            </a:fld>
            <a:endParaRPr lang="en-IN"/>
          </a:p>
        </p:txBody>
      </p:sp>
      <p:sp>
        <p:nvSpPr>
          <p:cNvPr id="6" name="Footer Placeholder 5">
            <a:extLst>
              <a:ext uri="{FF2B5EF4-FFF2-40B4-BE49-F238E27FC236}">
                <a16:creationId xmlns:a16="http://schemas.microsoft.com/office/drawing/2014/main" id="{0DF3EB5F-BADB-0225-CEBA-C25C55F6C7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F42274-7805-CC27-B3DE-2713F7263043}"/>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241247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B759-7E88-E784-F0B3-28D5D7D9CB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2E674A-4A2F-D13C-42A1-3122F0C604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E8DCA0-129B-E104-E262-3DCA9E271B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B6F1EF-4C52-E41D-67B7-B5D73B24CC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C5476D-5664-60C5-B5A2-9BBC1CFB0A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3B55A6-BFB8-4DD0-B84D-173CDA766CA6}"/>
              </a:ext>
            </a:extLst>
          </p:cNvPr>
          <p:cNvSpPr>
            <a:spLocks noGrp="1"/>
          </p:cNvSpPr>
          <p:nvPr>
            <p:ph type="dt" sz="half" idx="10"/>
          </p:nvPr>
        </p:nvSpPr>
        <p:spPr/>
        <p:txBody>
          <a:bodyPr/>
          <a:lstStyle/>
          <a:p>
            <a:fld id="{851BC882-367E-4A61-A893-28F42297AB48}" type="datetime1">
              <a:rPr lang="en-IN" smtClean="0"/>
              <a:t>08-12-2025</a:t>
            </a:fld>
            <a:endParaRPr lang="en-IN"/>
          </a:p>
        </p:txBody>
      </p:sp>
      <p:sp>
        <p:nvSpPr>
          <p:cNvPr id="8" name="Footer Placeholder 7">
            <a:extLst>
              <a:ext uri="{FF2B5EF4-FFF2-40B4-BE49-F238E27FC236}">
                <a16:creationId xmlns:a16="http://schemas.microsoft.com/office/drawing/2014/main" id="{79364998-0D7A-F7BB-34F3-FC5E9CD4F1B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7C988F-C350-3CE2-ADE8-BFC3A0309220}"/>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1705641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BDF6-58BD-DB88-98BD-1069E19D62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D92665-81AE-AB61-813A-2D14696FC5B5}"/>
              </a:ext>
            </a:extLst>
          </p:cNvPr>
          <p:cNvSpPr>
            <a:spLocks noGrp="1"/>
          </p:cNvSpPr>
          <p:nvPr>
            <p:ph type="dt" sz="half" idx="10"/>
          </p:nvPr>
        </p:nvSpPr>
        <p:spPr/>
        <p:txBody>
          <a:bodyPr/>
          <a:lstStyle/>
          <a:p>
            <a:fld id="{83EEECE1-B140-437A-9FC4-5A9E5B9E39E5}" type="datetime1">
              <a:rPr lang="en-IN" smtClean="0"/>
              <a:t>08-12-2025</a:t>
            </a:fld>
            <a:endParaRPr lang="en-IN"/>
          </a:p>
        </p:txBody>
      </p:sp>
      <p:sp>
        <p:nvSpPr>
          <p:cNvPr id="4" name="Footer Placeholder 3">
            <a:extLst>
              <a:ext uri="{FF2B5EF4-FFF2-40B4-BE49-F238E27FC236}">
                <a16:creationId xmlns:a16="http://schemas.microsoft.com/office/drawing/2014/main" id="{9A0A175B-96B9-FDC2-BCDE-5188EF5312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2F7513-BA2E-0863-90A2-D4A68FDECAA1}"/>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4135303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FD7A1-28F9-A14E-CB38-2E8EFF5F81D0}"/>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Footer Placeholder 2">
            <a:extLst>
              <a:ext uri="{FF2B5EF4-FFF2-40B4-BE49-F238E27FC236}">
                <a16:creationId xmlns:a16="http://schemas.microsoft.com/office/drawing/2014/main" id="{159B1244-064F-8B3D-88C3-9822D64951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A0CE4B-8BA8-087E-B822-57DD38079B82}"/>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428372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5C66-38B5-D8B0-0C16-0BC527CE4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4544FD-4463-5D7D-9049-25AF4EB365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30D807-6A48-4065-2BF2-49AB9D18B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4CDC6-2C92-DC0B-A72E-FA74A69DA005}"/>
              </a:ext>
            </a:extLst>
          </p:cNvPr>
          <p:cNvSpPr>
            <a:spLocks noGrp="1"/>
          </p:cNvSpPr>
          <p:nvPr>
            <p:ph type="dt" sz="half" idx="10"/>
          </p:nvPr>
        </p:nvSpPr>
        <p:spPr/>
        <p:txBody>
          <a:bodyPr/>
          <a:lstStyle/>
          <a:p>
            <a:fld id="{4BB5F97F-C166-4912-A7F1-773BCF29772C}" type="datetime1">
              <a:rPr lang="en-IN" smtClean="0"/>
              <a:t>08-12-2025</a:t>
            </a:fld>
            <a:endParaRPr lang="en-IN"/>
          </a:p>
        </p:txBody>
      </p:sp>
      <p:sp>
        <p:nvSpPr>
          <p:cNvPr id="6" name="Footer Placeholder 5">
            <a:extLst>
              <a:ext uri="{FF2B5EF4-FFF2-40B4-BE49-F238E27FC236}">
                <a16:creationId xmlns:a16="http://schemas.microsoft.com/office/drawing/2014/main" id="{B54E3475-23B2-E44A-2C33-7A79D834D1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E6A9A4-A2E3-1D9C-C7C4-65EACC7B0BF9}"/>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54022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0BEE-DBAE-0778-CB8B-1ACAF8816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21780E-110D-A13C-F9E3-D02043C09D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C9B252-0C95-19A2-1ADC-86ECA7564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7BE64-8419-C992-02FC-7821661B9046}"/>
              </a:ext>
            </a:extLst>
          </p:cNvPr>
          <p:cNvSpPr>
            <a:spLocks noGrp="1"/>
          </p:cNvSpPr>
          <p:nvPr>
            <p:ph type="dt" sz="half" idx="10"/>
          </p:nvPr>
        </p:nvSpPr>
        <p:spPr/>
        <p:txBody>
          <a:bodyPr/>
          <a:lstStyle/>
          <a:p>
            <a:fld id="{D2E89C18-21BE-438A-8F52-AF45D0A08532}" type="datetime1">
              <a:rPr lang="en-IN" smtClean="0"/>
              <a:t>08-12-2025</a:t>
            </a:fld>
            <a:endParaRPr lang="en-IN"/>
          </a:p>
        </p:txBody>
      </p:sp>
      <p:sp>
        <p:nvSpPr>
          <p:cNvPr id="6" name="Footer Placeholder 5">
            <a:extLst>
              <a:ext uri="{FF2B5EF4-FFF2-40B4-BE49-F238E27FC236}">
                <a16:creationId xmlns:a16="http://schemas.microsoft.com/office/drawing/2014/main" id="{68165519-5260-0AA6-43E1-F20BFEE603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854372-5825-BEB1-3380-09673572B226}"/>
              </a:ext>
            </a:extLst>
          </p:cNvPr>
          <p:cNvSpPr>
            <a:spLocks noGrp="1"/>
          </p:cNvSpPr>
          <p:nvPr>
            <p:ph type="sldNum" sz="quarter" idx="12"/>
          </p:nvPr>
        </p:nvSpPr>
        <p:spPr/>
        <p:txBody>
          <a:bodyPr/>
          <a:lstStyle/>
          <a:p>
            <a:fld id="{E603351B-FF63-473B-B5B5-870BE54ED961}" type="slidenum">
              <a:rPr lang="en-IN" smtClean="0"/>
              <a:t>‹#›</a:t>
            </a:fld>
            <a:endParaRPr lang="en-IN"/>
          </a:p>
        </p:txBody>
      </p:sp>
    </p:spTree>
    <p:extLst>
      <p:ext uri="{BB962C8B-B14F-4D97-AF65-F5344CB8AC3E}">
        <p14:creationId xmlns:p14="http://schemas.microsoft.com/office/powerpoint/2010/main" val="755762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B393AC-2A14-1BDB-996C-FC46EF128F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47F85A-900B-5267-C755-C4A586ED13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ECE2C2-43E3-75C2-276F-D53CDE7D3C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D20F7-1733-40D7-9373-4D94496F995E}" type="datetime1">
              <a:rPr lang="en-IN" smtClean="0"/>
              <a:t>08-12-2025</a:t>
            </a:fld>
            <a:endParaRPr lang="en-IN"/>
          </a:p>
        </p:txBody>
      </p:sp>
      <p:sp>
        <p:nvSpPr>
          <p:cNvPr id="5" name="Footer Placeholder 4">
            <a:extLst>
              <a:ext uri="{FF2B5EF4-FFF2-40B4-BE49-F238E27FC236}">
                <a16:creationId xmlns:a16="http://schemas.microsoft.com/office/drawing/2014/main" id="{1583E2A4-0558-22F9-B0AB-E4A65DFE6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6CE794-34B2-2998-EEA2-D98DF2E57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3351B-FF63-473B-B5B5-870BE54ED961}" type="slidenum">
              <a:rPr lang="en-IN" smtClean="0"/>
              <a:t>‹#›</a:t>
            </a:fld>
            <a:endParaRPr lang="en-IN"/>
          </a:p>
        </p:txBody>
      </p:sp>
    </p:spTree>
    <p:extLst>
      <p:ext uri="{BB962C8B-B14F-4D97-AF65-F5344CB8AC3E}">
        <p14:creationId xmlns:p14="http://schemas.microsoft.com/office/powerpoint/2010/main" val="3571206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DAD4-4C4F-8E0D-CC22-37214BA3562B}"/>
              </a:ext>
            </a:extLst>
          </p:cNvPr>
          <p:cNvSpPr>
            <a:spLocks noGrp="1"/>
          </p:cNvSpPr>
          <p:nvPr>
            <p:ph type="title"/>
          </p:nvPr>
        </p:nvSpPr>
        <p:spPr>
          <a:xfrm>
            <a:off x="838200" y="145920"/>
            <a:ext cx="10515600" cy="1690904"/>
          </a:xfrm>
        </p:spPr>
        <p:txBody>
          <a:bodyPr>
            <a:normAutofit/>
          </a:bodyPr>
          <a:lstStyle/>
          <a:p>
            <a:pPr algn="ctr"/>
            <a:r>
              <a:rPr lang="en-US" sz="4600">
                <a:latin typeface="Times New Roman"/>
                <a:cs typeface="Times New Roman"/>
              </a:rPr>
              <a:t>19CCE495</a:t>
            </a:r>
            <a:br>
              <a:rPr lang="en-US" sz="4600">
                <a:latin typeface="Times New Roman"/>
                <a:cs typeface="Times New Roman"/>
              </a:rPr>
            </a:br>
            <a:r>
              <a:rPr lang="en-US" sz="2500">
                <a:latin typeface="Times New Roman"/>
                <a:ea typeface="Calibri Light" panose="020F0302020204030204"/>
                <a:cs typeface="Times New Roman"/>
              </a:rPr>
              <a:t>PROJECT PHASE - 1</a:t>
            </a:r>
          </a:p>
        </p:txBody>
      </p:sp>
      <p:sp>
        <p:nvSpPr>
          <p:cNvPr id="3" name="Content Placeholder 2">
            <a:extLst>
              <a:ext uri="{FF2B5EF4-FFF2-40B4-BE49-F238E27FC236}">
                <a16:creationId xmlns:a16="http://schemas.microsoft.com/office/drawing/2014/main" id="{959D9EA6-3E3E-E1CD-7744-D8BBE39A2779}"/>
              </a:ext>
            </a:extLst>
          </p:cNvPr>
          <p:cNvSpPr>
            <a:spLocks noGrp="1"/>
          </p:cNvSpPr>
          <p:nvPr>
            <p:ph idx="1"/>
          </p:nvPr>
        </p:nvSpPr>
        <p:spPr>
          <a:xfrm>
            <a:off x="838200" y="1590302"/>
            <a:ext cx="10515600" cy="4351338"/>
          </a:xfrm>
        </p:spPr>
        <p:txBody>
          <a:bodyPr vert="horz" lIns="91440" tIns="45720" rIns="91440" bIns="45720" rtlCol="0" anchor="t">
            <a:normAutofit fontScale="92500" lnSpcReduction="10000"/>
          </a:bodyPr>
          <a:lstStyle/>
          <a:p>
            <a:pPr marL="0" indent="0" algn="ctr">
              <a:buNone/>
            </a:pPr>
            <a:r>
              <a:rPr lang="en-US" sz="2600" dirty="0">
                <a:latin typeface="Times New Roman"/>
                <a:cs typeface="Times New Roman"/>
              </a:rPr>
              <a:t>Review 2.1 - Progress</a:t>
            </a:r>
            <a:endParaRPr lang="en-US" dirty="0">
              <a:ea typeface="Calibri" panose="020F0502020204030204"/>
              <a:cs typeface="Calibri" panose="020F0502020204030204"/>
            </a:endParaRPr>
          </a:p>
          <a:p>
            <a:pPr marL="0" indent="0" algn="ctr">
              <a:buNone/>
            </a:pPr>
            <a:r>
              <a:rPr lang="en-US" sz="2600" dirty="0">
                <a:latin typeface="Times New Roman"/>
                <a:cs typeface="Times New Roman"/>
              </a:rPr>
              <a:t>Batch ID: ECE004</a:t>
            </a:r>
          </a:p>
          <a:p>
            <a:pPr marL="0" indent="0" algn="ctr">
              <a:buNone/>
            </a:pPr>
            <a:endParaRPr lang="en-US" sz="2600" dirty="0">
              <a:latin typeface="Times New Roman"/>
              <a:cs typeface="Times New Roman"/>
            </a:endParaRPr>
          </a:p>
          <a:p>
            <a:pPr marL="0" indent="0" algn="ctr">
              <a:buNone/>
            </a:pPr>
            <a:r>
              <a:rPr lang="en-IN" sz="4000" dirty="0">
                <a:latin typeface="Times New Roman"/>
                <a:cs typeface="Times New Roman"/>
              </a:rPr>
              <a:t>Cloud Intrusion Detection System using </a:t>
            </a:r>
            <a:r>
              <a:rPr lang="en-IN" sz="4000" dirty="0" err="1">
                <a:latin typeface="Times New Roman"/>
                <a:cs typeface="Times New Roman"/>
              </a:rPr>
              <a:t>eXplainable</a:t>
            </a:r>
            <a:r>
              <a:rPr lang="en-IN" sz="4000" dirty="0">
                <a:latin typeface="Times New Roman"/>
                <a:cs typeface="Times New Roman"/>
              </a:rPr>
              <a:t> AI</a:t>
            </a:r>
            <a:endParaRPr lang="en-US" sz="2600" dirty="0">
              <a:latin typeface="Times New Roman"/>
              <a:cs typeface="Times New Roman"/>
            </a:endParaRPr>
          </a:p>
          <a:p>
            <a:pPr marL="0" indent="0">
              <a:buNone/>
            </a:pPr>
            <a:endParaRPr lang="en-IN" sz="2000" dirty="0">
              <a:latin typeface="Times New Roman"/>
              <a:cs typeface="Times New Roman"/>
            </a:endParaRPr>
          </a:p>
          <a:p>
            <a:pPr marL="0" indent="0">
              <a:buNone/>
            </a:pPr>
            <a:endParaRPr lang="en-IN" sz="2000" dirty="0">
              <a:latin typeface="Times New Roman"/>
              <a:cs typeface="Times New Roman"/>
            </a:endParaRPr>
          </a:p>
          <a:p>
            <a:pPr marL="0" indent="0">
              <a:buNone/>
            </a:pPr>
            <a:r>
              <a:rPr lang="en-IN" sz="2000" dirty="0">
                <a:latin typeface="Times New Roman"/>
                <a:cs typeface="Times New Roman"/>
              </a:rPr>
              <a:t>CB.EN.U4CCE22024  -  IVANA FREDERIC        </a:t>
            </a:r>
          </a:p>
          <a:p>
            <a:pPr marL="0" indent="0">
              <a:buNone/>
            </a:pPr>
            <a:r>
              <a:rPr lang="en-IN" sz="2000" dirty="0">
                <a:latin typeface="Times New Roman"/>
                <a:cs typeface="Times New Roman"/>
              </a:rPr>
              <a:t>CB.EN.U4CCE22025  -  JANANI S V </a:t>
            </a:r>
            <a:r>
              <a:rPr lang="en-IN" dirty="0">
                <a:latin typeface="Calibri"/>
                <a:ea typeface="Calibri"/>
                <a:cs typeface="Calibri"/>
              </a:rPr>
              <a:t>    </a:t>
            </a:r>
            <a:endParaRPr lang="en-IN" sz="1600" dirty="0">
              <a:ea typeface="Calibri"/>
              <a:cs typeface="Calibri"/>
            </a:endParaRPr>
          </a:p>
          <a:p>
            <a:pPr marL="0" indent="0">
              <a:buNone/>
            </a:pPr>
            <a:r>
              <a:rPr lang="en-IN" sz="2000" dirty="0">
                <a:latin typeface="Times New Roman"/>
                <a:cs typeface="Times New Roman"/>
              </a:rPr>
              <a:t>CB.EN.U4CCE22062  -  HARISH R</a:t>
            </a:r>
            <a:r>
              <a:rPr lang="en-IN" dirty="0">
                <a:latin typeface="Calibri"/>
                <a:ea typeface="Calibri"/>
                <a:cs typeface="Calibri"/>
              </a:rPr>
              <a:t>      </a:t>
            </a:r>
            <a:r>
              <a:rPr lang="en-IN" sz="1600" dirty="0">
                <a:latin typeface="Calibri"/>
                <a:ea typeface="Calibri"/>
                <a:cs typeface="Calibri"/>
              </a:rPr>
              <a:t> </a:t>
            </a:r>
          </a:p>
          <a:p>
            <a:pPr marL="0" indent="0">
              <a:buNone/>
            </a:pPr>
            <a:endParaRPr lang="en-IN" sz="2000" dirty="0">
              <a:latin typeface="Times New Roman"/>
              <a:cs typeface="Times New Roman"/>
            </a:endParaRPr>
          </a:p>
          <a:p>
            <a:pPr algn="ctr">
              <a:spcBef>
                <a:spcPct val="0"/>
              </a:spcBef>
            </a:pPr>
            <a:endParaRPr lang="en-IN" sz="2000" dirty="0">
              <a:latin typeface="Times New Roman"/>
              <a:ea typeface="Calibri"/>
              <a:cs typeface="Times New Roman"/>
            </a:endParaRPr>
          </a:p>
          <a:p>
            <a:pPr algn="ctr">
              <a:spcBef>
                <a:spcPct val="0"/>
              </a:spcBef>
            </a:pPr>
            <a:endParaRPr lang="en-IN" sz="4000" dirty="0">
              <a:latin typeface="Times New Roman"/>
              <a:ea typeface="Calibri"/>
              <a:cs typeface="Times New Roman"/>
            </a:endParaRPr>
          </a:p>
          <a:p>
            <a:pPr algn="ctr">
              <a:spcBef>
                <a:spcPct val="0"/>
              </a:spcBef>
            </a:pPr>
            <a:endParaRPr lang="en-IN" sz="4000" dirty="0">
              <a:latin typeface="Times New Roman"/>
              <a:ea typeface="Calibri"/>
              <a:cs typeface="Times New Roman"/>
            </a:endParaRPr>
          </a:p>
          <a:p>
            <a:pPr algn="ctr">
              <a:spcBef>
                <a:spcPct val="0"/>
              </a:spcBef>
            </a:pPr>
            <a:endParaRPr lang="en-US" sz="6000" dirty="0">
              <a:latin typeface="Times New Roman"/>
              <a:ea typeface="Calibri"/>
              <a:cs typeface="Times New Roman"/>
            </a:endParaRPr>
          </a:p>
          <a:p>
            <a:endParaRPr lang="en-GB" dirty="0">
              <a:ea typeface="Calibri"/>
              <a:cs typeface="Calibri"/>
            </a:endParaRPr>
          </a:p>
        </p:txBody>
      </p:sp>
      <p:sp>
        <p:nvSpPr>
          <p:cNvPr id="4" name="Slide Number Placeholder 3">
            <a:extLst>
              <a:ext uri="{FF2B5EF4-FFF2-40B4-BE49-F238E27FC236}">
                <a16:creationId xmlns:a16="http://schemas.microsoft.com/office/drawing/2014/main" id="{49F1042B-392A-0732-2962-D564F2B62B96}"/>
              </a:ext>
            </a:extLst>
          </p:cNvPr>
          <p:cNvSpPr>
            <a:spLocks noGrp="1"/>
          </p:cNvSpPr>
          <p:nvPr>
            <p:ph type="sldNum" sz="quarter" idx="12"/>
          </p:nvPr>
        </p:nvSpPr>
        <p:spPr/>
        <p:txBody>
          <a:bodyPr/>
          <a:lstStyle/>
          <a:p>
            <a:fld id="{E603351B-FF63-473B-B5B5-870BE54ED961}" type="slidenum">
              <a:rPr lang="en-IN" smtClean="0"/>
              <a:t>1</a:t>
            </a:fld>
            <a:endParaRPr lang="en-IN"/>
          </a:p>
        </p:txBody>
      </p:sp>
      <p:sp>
        <p:nvSpPr>
          <p:cNvPr id="7" name="TextBox 6">
            <a:extLst>
              <a:ext uri="{FF2B5EF4-FFF2-40B4-BE49-F238E27FC236}">
                <a16:creationId xmlns:a16="http://schemas.microsoft.com/office/drawing/2014/main" id="{6CCB4A22-D8AF-2BF1-D6FE-0324D09CCADF}"/>
              </a:ext>
            </a:extLst>
          </p:cNvPr>
          <p:cNvSpPr txBox="1"/>
          <p:nvPr/>
        </p:nvSpPr>
        <p:spPr>
          <a:xfrm>
            <a:off x="6372588" y="4282513"/>
            <a:ext cx="61389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latin typeface="Times New Roman"/>
              <a:ea typeface="Calibri"/>
              <a:cs typeface="Calibri"/>
            </a:endParaRPr>
          </a:p>
          <a:p>
            <a:r>
              <a:rPr lang="en-GB" dirty="0">
                <a:latin typeface="Times New Roman"/>
                <a:ea typeface="Calibri"/>
                <a:cs typeface="Calibri"/>
              </a:rPr>
              <a:t>MENTOR:</a:t>
            </a:r>
          </a:p>
          <a:p>
            <a:r>
              <a:rPr lang="en-GB" dirty="0">
                <a:latin typeface="Times New Roman"/>
                <a:ea typeface="Calibri"/>
                <a:cs typeface="Calibri"/>
              </a:rPr>
              <a:t>Dr. Ramanathan R.</a:t>
            </a:r>
            <a:br>
              <a:rPr lang="en-GB" dirty="0">
                <a:latin typeface="Times New Roman"/>
                <a:ea typeface="Calibri"/>
                <a:cs typeface="Calibri"/>
              </a:rPr>
            </a:br>
            <a:r>
              <a:rPr lang="en-GB" dirty="0">
                <a:latin typeface="Times New Roman"/>
                <a:ea typeface="Calibri"/>
                <a:cs typeface="Calibri"/>
              </a:rPr>
              <a:t>Department of Electronics and Communication Engineering</a:t>
            </a:r>
            <a:br>
              <a:rPr lang="en-GB" dirty="0">
                <a:latin typeface="Times New Roman"/>
                <a:ea typeface="Calibri"/>
                <a:cs typeface="Calibri"/>
              </a:rPr>
            </a:br>
            <a:r>
              <a:rPr lang="en-GB" dirty="0">
                <a:latin typeface="Times New Roman"/>
                <a:ea typeface="Calibri"/>
                <a:cs typeface="Calibri"/>
              </a:rPr>
              <a:t>Amrita School of Engineering, Coimbatore</a:t>
            </a:r>
          </a:p>
        </p:txBody>
      </p:sp>
    </p:spTree>
    <p:extLst>
      <p:ext uri="{BB962C8B-B14F-4D97-AF65-F5344CB8AC3E}">
        <p14:creationId xmlns:p14="http://schemas.microsoft.com/office/powerpoint/2010/main" val="3482145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9BF99-CC31-6D59-A3AA-B5246DDC4D7D}"/>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7A2C07B-EE57-A5E2-5CA0-8F54E0FCA0B1}"/>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AAAE74F9-1EC6-FC85-3038-B0D99E3D3A30}"/>
              </a:ext>
            </a:extLst>
          </p:cNvPr>
          <p:cNvSpPr>
            <a:spLocks noGrp="1"/>
          </p:cNvSpPr>
          <p:nvPr>
            <p:ph type="sldNum" sz="quarter" idx="12"/>
          </p:nvPr>
        </p:nvSpPr>
        <p:spPr/>
        <p:txBody>
          <a:bodyPr/>
          <a:lstStyle/>
          <a:p>
            <a:fld id="{E603351B-FF63-473B-B5B5-870BE54ED961}" type="slidenum">
              <a:rPr lang="en-IN" smtClean="0"/>
              <a:t>10</a:t>
            </a:fld>
            <a:endParaRPr lang="en-IN"/>
          </a:p>
        </p:txBody>
      </p:sp>
      <p:graphicFrame>
        <p:nvGraphicFramePr>
          <p:cNvPr id="4" name="Content Placeholder 3">
            <a:extLst>
              <a:ext uri="{FF2B5EF4-FFF2-40B4-BE49-F238E27FC236}">
                <a16:creationId xmlns:a16="http://schemas.microsoft.com/office/drawing/2014/main" id="{B4FDEC68-5F92-916F-F15D-9BAA4B0DDDCF}"/>
              </a:ext>
            </a:extLst>
          </p:cNvPr>
          <p:cNvGraphicFramePr>
            <a:graphicFrameLocks/>
          </p:cNvGraphicFramePr>
          <p:nvPr>
            <p:extLst>
              <p:ext uri="{D42A27DB-BD31-4B8C-83A1-F6EECF244321}">
                <p14:modId xmlns:p14="http://schemas.microsoft.com/office/powerpoint/2010/main" val="62444030"/>
              </p:ext>
            </p:extLst>
          </p:nvPr>
        </p:nvGraphicFramePr>
        <p:xfrm>
          <a:off x="363794" y="235975"/>
          <a:ext cx="11454579" cy="5938684"/>
        </p:xfrm>
        <a:graphic>
          <a:graphicData uri="http://schemas.openxmlformats.org/drawingml/2006/table">
            <a:tbl>
              <a:tblPr firstRow="1" bandRow="1">
                <a:tableStyleId>{5940675A-B579-460E-94D1-54222C63F5DA}</a:tableStyleId>
              </a:tblPr>
              <a:tblGrid>
                <a:gridCol w="799614">
                  <a:extLst>
                    <a:ext uri="{9D8B030D-6E8A-4147-A177-3AD203B41FA5}">
                      <a16:colId xmlns:a16="http://schemas.microsoft.com/office/drawing/2014/main" val="1980423891"/>
                    </a:ext>
                  </a:extLst>
                </a:gridCol>
                <a:gridCol w="3860211">
                  <a:extLst>
                    <a:ext uri="{9D8B030D-6E8A-4147-A177-3AD203B41FA5}">
                      <a16:colId xmlns:a16="http://schemas.microsoft.com/office/drawing/2014/main" val="1365389944"/>
                    </a:ext>
                  </a:extLst>
                </a:gridCol>
                <a:gridCol w="1370908">
                  <a:extLst>
                    <a:ext uri="{9D8B030D-6E8A-4147-A177-3AD203B41FA5}">
                      <a16:colId xmlns:a16="http://schemas.microsoft.com/office/drawing/2014/main" val="721397230"/>
                    </a:ext>
                  </a:extLst>
                </a:gridCol>
                <a:gridCol w="2666845">
                  <a:extLst>
                    <a:ext uri="{9D8B030D-6E8A-4147-A177-3AD203B41FA5}">
                      <a16:colId xmlns:a16="http://schemas.microsoft.com/office/drawing/2014/main" val="2381997502"/>
                    </a:ext>
                  </a:extLst>
                </a:gridCol>
                <a:gridCol w="2757001">
                  <a:extLst>
                    <a:ext uri="{9D8B030D-6E8A-4147-A177-3AD203B41FA5}">
                      <a16:colId xmlns:a16="http://schemas.microsoft.com/office/drawing/2014/main" val="122464962"/>
                    </a:ext>
                  </a:extLst>
                </a:gridCol>
              </a:tblGrid>
              <a:tr h="704589">
                <a:tc>
                  <a:txBody>
                    <a:bodyPr/>
                    <a:lstStyle/>
                    <a:p>
                      <a:pPr lvl="0" algn="ctr">
                        <a:buNone/>
                      </a:pPr>
                      <a:r>
                        <a:rPr lang="en-US" dirty="0">
                          <a:latin typeface="Times New Roman"/>
                          <a:cs typeface="Times New Roman"/>
                        </a:rPr>
                        <a:t>S. No</a:t>
                      </a:r>
                      <a:endParaRPr lang="en-IN" dirty="0">
                        <a:latin typeface="Times New Roman"/>
                        <a:cs typeface="Times New Roman"/>
                      </a:endParaRPr>
                    </a:p>
                  </a:txBody>
                  <a:tcPr/>
                </a:tc>
                <a:tc>
                  <a:txBody>
                    <a:bodyPr/>
                    <a:lstStyle/>
                    <a:p>
                      <a:pPr lvl="0" algn="ctr">
                        <a:buNone/>
                      </a:pPr>
                      <a:r>
                        <a:rPr lang="en-US" dirty="0">
                          <a:latin typeface="Times New Roman"/>
                          <a:cs typeface="Times New Roman"/>
                        </a:rPr>
                        <a:t>Paper Title </a:t>
                      </a:r>
                      <a:endParaRPr lang="en-IN" dirty="0">
                        <a:latin typeface="Times New Roman"/>
                        <a:cs typeface="Times New Roman"/>
                      </a:endParaRPr>
                    </a:p>
                  </a:txBody>
                  <a:tcPr/>
                </a:tc>
                <a:tc>
                  <a:txBody>
                    <a:bodyPr/>
                    <a:lstStyle/>
                    <a:p>
                      <a:pPr algn="ctr"/>
                      <a:r>
                        <a:rPr lang="en-US" dirty="0">
                          <a:latin typeface="Times New Roman"/>
                          <a:cs typeface="Times New Roman"/>
                        </a:rPr>
                        <a:t>Year of Publication</a:t>
                      </a:r>
                      <a:endParaRPr lang="en-IN" dirty="0">
                        <a:latin typeface="Times New Roman"/>
                        <a:cs typeface="Times New Roman"/>
                      </a:endParaRPr>
                    </a:p>
                  </a:txBody>
                  <a:tcPr/>
                </a:tc>
                <a:tc>
                  <a:txBody>
                    <a:bodyPr/>
                    <a:lstStyle/>
                    <a:p>
                      <a:pPr algn="ctr"/>
                      <a:r>
                        <a:rPr lang="en-US" dirty="0">
                          <a:latin typeface="Times New Roman"/>
                          <a:cs typeface="Times New Roman"/>
                        </a:rPr>
                        <a:t>Inferences</a:t>
                      </a:r>
                      <a:endParaRPr lang="en-IN" dirty="0">
                        <a:latin typeface="Times New Roman"/>
                        <a:cs typeface="Times New Roman"/>
                      </a:endParaRPr>
                    </a:p>
                  </a:txBody>
                  <a:tcPr/>
                </a:tc>
                <a:tc>
                  <a:txBody>
                    <a:bodyPr/>
                    <a:lstStyle/>
                    <a:p>
                      <a:pPr algn="ctr"/>
                      <a:r>
                        <a:rPr lang="en-US" dirty="0">
                          <a:latin typeface="Times New Roman"/>
                          <a:cs typeface="Times New Roman"/>
                        </a:rPr>
                        <a:t>Future scope/ Relevance to proposed work</a:t>
                      </a:r>
                      <a:endParaRPr lang="en-IN" dirty="0">
                        <a:latin typeface="Times New Roman"/>
                        <a:cs typeface="Times New Roman"/>
                      </a:endParaRPr>
                    </a:p>
                  </a:txBody>
                  <a:tcPr/>
                </a:tc>
                <a:extLst>
                  <a:ext uri="{0D108BD9-81ED-4DB2-BD59-A6C34878D82A}">
                    <a16:rowId xmlns:a16="http://schemas.microsoft.com/office/drawing/2014/main" val="2897365062"/>
                  </a:ext>
                </a:extLst>
              </a:tr>
              <a:tr h="5234095">
                <a:tc>
                  <a:txBody>
                    <a:bodyPr/>
                    <a:lstStyle/>
                    <a:p>
                      <a:pPr marL="0" indent="0" algn="ctr">
                        <a:buNone/>
                      </a:pPr>
                      <a:r>
                        <a:rPr lang="en-US" dirty="0">
                          <a:latin typeface="Times New Roman"/>
                          <a:cs typeface="Times New Roman"/>
                        </a:rPr>
                        <a:t>5. </a:t>
                      </a:r>
                      <a:endParaRPr lang="en-IN" dirty="0">
                        <a:latin typeface="Times New Roman"/>
                        <a:cs typeface="Times New Roman"/>
                      </a:endParaRPr>
                    </a:p>
                  </a:txBody>
                  <a:tcPr/>
                </a:tc>
                <a:tc>
                  <a:txBody>
                    <a:bodyPr/>
                    <a:lstStyle/>
                    <a:p>
                      <a:pPr marL="0" indent="0" algn="just">
                        <a:buNone/>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Network Intrusion Detection and Comparative Analysis Using Ensemble Machine Learning and Feature Selection </a:t>
                      </a:r>
                      <a:r>
                        <a:rPr lang="en-US" b="0" dirty="0">
                          <a:latin typeface="Times New Roman" panose="02020603050405020304" pitchFamily="18" charset="0"/>
                          <a:cs typeface="Times New Roman" panose="02020603050405020304" pitchFamily="18" charset="0"/>
                        </a:rPr>
                        <a:t>[8]</a:t>
                      </a:r>
                    </a:p>
                    <a:p>
                      <a:pPr marL="0" indent="0" algn="just">
                        <a:buNone/>
                      </a:pPr>
                      <a:endParaRPr lang="en-US" dirty="0">
                        <a:latin typeface="Times New Roman"/>
                        <a:cs typeface="Times New Roman"/>
                      </a:endParaRPr>
                    </a:p>
                    <a:p>
                      <a:pPr marL="0" indent="0" algn="just">
                        <a:buNone/>
                      </a:pPr>
                      <a:r>
                        <a:rPr lang="en-US" dirty="0">
                          <a:latin typeface="Times New Roman"/>
                          <a:cs typeface="Times New Roman"/>
                        </a:rPr>
                        <a:t>Publisher: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IEEE Transactions on Network and Service management</a:t>
                      </a:r>
                    </a:p>
                  </a:txBody>
                  <a:tcPr/>
                </a:tc>
                <a:tc>
                  <a:txBody>
                    <a:bodyPr/>
                    <a:lstStyle/>
                    <a:p>
                      <a:pPr algn="ctr"/>
                      <a:r>
                        <a:rPr lang="en-IN" dirty="0">
                          <a:latin typeface="Times New Roman"/>
                          <a:cs typeface="Times New Roman"/>
                        </a:rPr>
                        <a:t>2022</a:t>
                      </a: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Comprehensive Machine Learning (ML)-based security solution for network intrusion detection using an ensemble supervised ML framework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SupEnML</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and ensemble feature selection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EnFS</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methods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Ensemble classification models demonstrated superior performance, outperforming single models in over 85% of the experiments</a:t>
                      </a:r>
                    </a:p>
                    <a:p>
                      <a:pPr marL="285750" indent="-285750" algn="l">
                        <a:buFont typeface="Arial" panose="020B0604020202020204" pitchFamily="34" charset="0"/>
                        <a:buChar char="•"/>
                      </a:pPr>
                      <a:endParaRPr lang="en-US" b="0" dirty="0">
                        <a:effectLst/>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Incorporating the full amount of data and new datasets (including from other domains) to further verify the method's efficiency</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Highly relevant for designing robust and generic Intrusion Detection Systems (IDSs) by optimizing feature selection and leveraging ensemble techniques</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291450"/>
                  </a:ext>
                </a:extLst>
              </a:tr>
            </a:tbl>
          </a:graphicData>
        </a:graphic>
      </p:graphicFrame>
    </p:spTree>
    <p:extLst>
      <p:ext uri="{BB962C8B-B14F-4D97-AF65-F5344CB8AC3E}">
        <p14:creationId xmlns:p14="http://schemas.microsoft.com/office/powerpoint/2010/main" val="52884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14DA3-1B0B-81DD-53E2-BD860DC95A3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F968490-3518-998C-CB6B-6ECD8BA848F5}"/>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9353BB6D-7A2C-024C-57D8-B3798687523B}"/>
              </a:ext>
            </a:extLst>
          </p:cNvPr>
          <p:cNvSpPr>
            <a:spLocks noGrp="1"/>
          </p:cNvSpPr>
          <p:nvPr>
            <p:ph type="sldNum" sz="quarter" idx="12"/>
          </p:nvPr>
        </p:nvSpPr>
        <p:spPr/>
        <p:txBody>
          <a:bodyPr/>
          <a:lstStyle/>
          <a:p>
            <a:fld id="{E603351B-FF63-473B-B5B5-870BE54ED961}" type="slidenum">
              <a:rPr lang="en-IN" smtClean="0"/>
              <a:t>11</a:t>
            </a:fld>
            <a:endParaRPr lang="en-IN"/>
          </a:p>
        </p:txBody>
      </p:sp>
      <p:graphicFrame>
        <p:nvGraphicFramePr>
          <p:cNvPr id="4" name="Content Placeholder 3">
            <a:extLst>
              <a:ext uri="{FF2B5EF4-FFF2-40B4-BE49-F238E27FC236}">
                <a16:creationId xmlns:a16="http://schemas.microsoft.com/office/drawing/2014/main" id="{16C0749F-9CE3-DE97-81F6-FDC534556110}"/>
              </a:ext>
            </a:extLst>
          </p:cNvPr>
          <p:cNvGraphicFramePr>
            <a:graphicFrameLocks/>
          </p:cNvGraphicFramePr>
          <p:nvPr>
            <p:extLst>
              <p:ext uri="{D42A27DB-BD31-4B8C-83A1-F6EECF244321}">
                <p14:modId xmlns:p14="http://schemas.microsoft.com/office/powerpoint/2010/main" val="1555113658"/>
              </p:ext>
            </p:extLst>
          </p:nvPr>
        </p:nvGraphicFramePr>
        <p:xfrm>
          <a:off x="952922" y="452284"/>
          <a:ext cx="10515600" cy="5835089"/>
        </p:xfrm>
        <a:graphic>
          <a:graphicData uri="http://schemas.openxmlformats.org/drawingml/2006/table">
            <a:tbl>
              <a:tblPr firstRow="1" bandRow="1">
                <a:tableStyleId>{5940675A-B579-460E-94D1-54222C63F5DA}</a:tableStyleId>
              </a:tblPr>
              <a:tblGrid>
                <a:gridCol w="734066">
                  <a:extLst>
                    <a:ext uri="{9D8B030D-6E8A-4147-A177-3AD203B41FA5}">
                      <a16:colId xmlns:a16="http://schemas.microsoft.com/office/drawing/2014/main" val="1980423891"/>
                    </a:ext>
                  </a:extLst>
                </a:gridCol>
                <a:gridCol w="3543773">
                  <a:extLst>
                    <a:ext uri="{9D8B030D-6E8A-4147-A177-3AD203B41FA5}">
                      <a16:colId xmlns:a16="http://schemas.microsoft.com/office/drawing/2014/main" val="1365389944"/>
                    </a:ext>
                  </a:extLst>
                </a:gridCol>
                <a:gridCol w="1258529">
                  <a:extLst>
                    <a:ext uri="{9D8B030D-6E8A-4147-A177-3AD203B41FA5}">
                      <a16:colId xmlns:a16="http://schemas.microsoft.com/office/drawing/2014/main" val="721397230"/>
                    </a:ext>
                  </a:extLst>
                </a:gridCol>
                <a:gridCol w="2448233">
                  <a:extLst>
                    <a:ext uri="{9D8B030D-6E8A-4147-A177-3AD203B41FA5}">
                      <a16:colId xmlns:a16="http://schemas.microsoft.com/office/drawing/2014/main" val="2381997502"/>
                    </a:ext>
                  </a:extLst>
                </a:gridCol>
                <a:gridCol w="2530999">
                  <a:extLst>
                    <a:ext uri="{9D8B030D-6E8A-4147-A177-3AD203B41FA5}">
                      <a16:colId xmlns:a16="http://schemas.microsoft.com/office/drawing/2014/main" val="122464962"/>
                    </a:ext>
                  </a:extLst>
                </a:gridCol>
              </a:tblGrid>
              <a:tr h="762104">
                <a:tc>
                  <a:txBody>
                    <a:bodyPr/>
                    <a:lstStyle/>
                    <a:p>
                      <a:pPr lvl="0" algn="ctr">
                        <a:buNone/>
                      </a:pPr>
                      <a:r>
                        <a:rPr lang="en-US" dirty="0">
                          <a:latin typeface="Times New Roman"/>
                          <a:cs typeface="Times New Roman"/>
                        </a:rPr>
                        <a:t>S. No</a:t>
                      </a:r>
                      <a:endParaRPr lang="en-IN" dirty="0">
                        <a:latin typeface="Times New Roman"/>
                        <a:cs typeface="Times New Roman"/>
                      </a:endParaRPr>
                    </a:p>
                  </a:txBody>
                  <a:tcPr/>
                </a:tc>
                <a:tc>
                  <a:txBody>
                    <a:bodyPr/>
                    <a:lstStyle/>
                    <a:p>
                      <a:pPr lvl="0" algn="ctr">
                        <a:buNone/>
                      </a:pPr>
                      <a:r>
                        <a:rPr lang="en-US" dirty="0">
                          <a:latin typeface="Times New Roman"/>
                          <a:cs typeface="Times New Roman"/>
                        </a:rPr>
                        <a:t>Paper Title </a:t>
                      </a:r>
                      <a:endParaRPr lang="en-IN" dirty="0">
                        <a:latin typeface="Times New Roman"/>
                        <a:cs typeface="Times New Roman"/>
                      </a:endParaRPr>
                    </a:p>
                  </a:txBody>
                  <a:tcPr/>
                </a:tc>
                <a:tc>
                  <a:txBody>
                    <a:bodyPr/>
                    <a:lstStyle/>
                    <a:p>
                      <a:pPr algn="ctr"/>
                      <a:r>
                        <a:rPr lang="en-US" dirty="0">
                          <a:latin typeface="Times New Roman"/>
                          <a:cs typeface="Times New Roman"/>
                        </a:rPr>
                        <a:t>Year of Publication</a:t>
                      </a:r>
                      <a:endParaRPr lang="en-IN" dirty="0">
                        <a:latin typeface="Times New Roman"/>
                        <a:cs typeface="Times New Roman"/>
                      </a:endParaRPr>
                    </a:p>
                  </a:txBody>
                  <a:tcPr/>
                </a:tc>
                <a:tc>
                  <a:txBody>
                    <a:bodyPr/>
                    <a:lstStyle/>
                    <a:p>
                      <a:pPr algn="ctr"/>
                      <a:r>
                        <a:rPr lang="en-US" dirty="0">
                          <a:latin typeface="Times New Roman"/>
                          <a:cs typeface="Times New Roman"/>
                        </a:rPr>
                        <a:t>Inferences</a:t>
                      </a:r>
                      <a:endParaRPr lang="en-IN" dirty="0">
                        <a:latin typeface="Times New Roman"/>
                        <a:cs typeface="Times New Roman"/>
                      </a:endParaRPr>
                    </a:p>
                  </a:txBody>
                  <a:tcPr/>
                </a:tc>
                <a:tc>
                  <a:txBody>
                    <a:bodyPr/>
                    <a:lstStyle/>
                    <a:p>
                      <a:pPr algn="ctr"/>
                      <a:r>
                        <a:rPr lang="en-US" dirty="0">
                          <a:latin typeface="Times New Roman"/>
                          <a:cs typeface="Times New Roman"/>
                        </a:rPr>
                        <a:t>Future scope/ Relevance to proposed work</a:t>
                      </a:r>
                      <a:endParaRPr lang="en-IN" dirty="0">
                        <a:latin typeface="Times New Roman"/>
                        <a:cs typeface="Times New Roman"/>
                      </a:endParaRPr>
                    </a:p>
                  </a:txBody>
                  <a:tcPr/>
                </a:tc>
                <a:extLst>
                  <a:ext uri="{0D108BD9-81ED-4DB2-BD59-A6C34878D82A}">
                    <a16:rowId xmlns:a16="http://schemas.microsoft.com/office/drawing/2014/main" val="2897365062"/>
                  </a:ext>
                </a:extLst>
              </a:tr>
              <a:tr h="5072985">
                <a:tc>
                  <a:txBody>
                    <a:bodyPr/>
                    <a:lstStyle/>
                    <a:p>
                      <a:pPr marL="0" indent="0" algn="ctr">
                        <a:buNone/>
                      </a:pPr>
                      <a:r>
                        <a:rPr lang="en-US" dirty="0">
                          <a:latin typeface="Times New Roman"/>
                          <a:cs typeface="Times New Roman"/>
                        </a:rPr>
                        <a:t>6. </a:t>
                      </a:r>
                      <a:endParaRPr lang="en-IN" dirty="0">
                        <a:latin typeface="Times New Roman"/>
                        <a:cs typeface="Times New Roman"/>
                      </a:endParaRPr>
                    </a:p>
                  </a:txBody>
                  <a:tcPr/>
                </a:tc>
                <a:tc>
                  <a:txBody>
                    <a:bodyPr/>
                    <a:lstStyle/>
                    <a:p>
                      <a:pPr marL="0" indent="0" algn="just">
                        <a:buNone/>
                      </a:pPr>
                      <a:r>
                        <a:rPr lang="en-US" dirty="0">
                          <a:latin typeface="Times New Roman"/>
                          <a:cs typeface="Times New Roman"/>
                        </a:rPr>
                        <a:t>Recent Advances in Trustworthy Explainable Artificial Intelligence: Status, Challenges, and Perspectives [9]</a:t>
                      </a:r>
                    </a:p>
                    <a:p>
                      <a:pPr marL="0" indent="0" algn="just">
                        <a:buNone/>
                      </a:pPr>
                      <a:endParaRPr lang="en-US" dirty="0">
                        <a:latin typeface="Times New Roman"/>
                        <a:cs typeface="Times New Roman"/>
                      </a:endParaRPr>
                    </a:p>
                    <a:p>
                      <a:pPr marL="0" indent="0" algn="just">
                        <a:buNone/>
                      </a:pPr>
                      <a:r>
                        <a:rPr lang="en-US" dirty="0">
                          <a:latin typeface="Times New Roman"/>
                          <a:cs typeface="Times New Roman"/>
                        </a:rPr>
                        <a:t>Publisher: IEEE Transactions on Artificial intelligence </a:t>
                      </a:r>
                      <a:endParaRPr lang="en-IN" dirty="0">
                        <a:latin typeface="Times New Roman"/>
                        <a:cs typeface="Times New Roman"/>
                      </a:endParaRPr>
                    </a:p>
                  </a:txBody>
                  <a:tcPr/>
                </a:tc>
                <a:tc>
                  <a:txBody>
                    <a:bodyPr/>
                    <a:lstStyle/>
                    <a:p>
                      <a:pPr algn="ctr"/>
                      <a:r>
                        <a:rPr lang="en-US">
                          <a:latin typeface="Times New Roman"/>
                          <a:cs typeface="Times New Roman"/>
                        </a:rPr>
                        <a:t>2022</a:t>
                      </a:r>
                      <a:endParaRPr lang="en-IN">
                        <a:latin typeface="Times New Roman"/>
                        <a:cs typeface="Times New Roman"/>
                      </a:endParaRPr>
                    </a:p>
                  </a:txBody>
                  <a:tcPr/>
                </a:tc>
                <a:tc>
                  <a:txBody>
                    <a:bodyPr/>
                    <a:lstStyle/>
                    <a:p>
                      <a:pPr marL="285750" indent="-285750" algn="l">
                        <a:buFont typeface="Arial" panose="020B0604020202020204" pitchFamily="34" charset="0"/>
                        <a:buChar char="•"/>
                      </a:pPr>
                      <a:r>
                        <a:rPr lang="en-US">
                          <a:effectLst/>
                          <a:latin typeface="Times New Roman"/>
                          <a:cs typeface="Times New Roman"/>
                        </a:rPr>
                        <a:t>comprehensive survey of XAI, covering its design, development, goals, evaluation, and security.</a:t>
                      </a:r>
                    </a:p>
                    <a:p>
                      <a:pPr marL="285750" indent="-285750" algn="l">
                        <a:buFont typeface="Arial" panose="020B0604020202020204" pitchFamily="34" charset="0"/>
                        <a:buChar char="•"/>
                      </a:pPr>
                      <a:r>
                        <a:rPr lang="en-US">
                          <a:effectLst/>
                          <a:latin typeface="Times New Roman"/>
                          <a:cs typeface="Times New Roman"/>
                        </a:rPr>
                        <a:t>Discusses key XAI goals </a:t>
                      </a:r>
                    </a:p>
                    <a:p>
                      <a:pPr marL="285750" indent="-285750" algn="l">
                        <a:buFont typeface="Arial" panose="020B0604020202020204" pitchFamily="34" charset="0"/>
                        <a:buChar char="•"/>
                      </a:pPr>
                      <a:r>
                        <a:rPr lang="en-US">
                          <a:effectLst/>
                          <a:latin typeface="Times New Roman"/>
                          <a:cs typeface="Times New Roman"/>
                        </a:rPr>
                        <a:t>Categorizes XAI methods</a:t>
                      </a:r>
                    </a:p>
                    <a:p>
                      <a:pPr marL="285750" indent="-285750" algn="l">
                        <a:buFont typeface="Arial" panose="020B0604020202020204" pitchFamily="34" charset="0"/>
                        <a:buChar char="•"/>
                      </a:pPr>
                      <a:r>
                        <a:rPr lang="en-US">
                          <a:effectLst/>
                          <a:latin typeface="Times New Roman"/>
                          <a:cs typeface="Times New Roman"/>
                        </a:rPr>
                        <a:t>Outlines measures for evaluating XAI systems</a:t>
                      </a: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a:ea typeface="+mn-ea"/>
                          <a:cs typeface="Times New Roman"/>
                        </a:rPr>
                        <a:t>Trade-off between model performance and interpretability</a:t>
                      </a:r>
                    </a:p>
                    <a:p>
                      <a:pPr marL="285750" indent="-285750" algn="l">
                        <a:buFont typeface="Arial" panose="020B0604020202020204" pitchFamily="34" charset="0"/>
                        <a:buChar char="•"/>
                      </a:pPr>
                      <a:r>
                        <a:rPr lang="en-US" sz="1800" b="0" i="0" kern="1200" dirty="0">
                          <a:solidFill>
                            <a:schemeClr val="tx1"/>
                          </a:solidFill>
                          <a:effectLst/>
                          <a:latin typeface="Times New Roman"/>
                          <a:ea typeface="+mn-ea"/>
                          <a:cs typeface="Times New Roman"/>
                        </a:rPr>
                        <a:t>Provides theoretical foundation and broad overview of XAI</a:t>
                      </a:r>
                    </a:p>
                    <a:p>
                      <a:pPr marL="285750" indent="-285750" algn="l">
                        <a:buFont typeface="Arial" panose="020B0604020202020204" pitchFamily="34" charset="0"/>
                        <a:buChar char="•"/>
                      </a:pPr>
                      <a:r>
                        <a:rPr lang="en-US" sz="1800" b="0" i="0" kern="1200" dirty="0">
                          <a:solidFill>
                            <a:schemeClr val="tx1"/>
                          </a:solidFill>
                          <a:effectLst/>
                          <a:latin typeface="Times New Roman"/>
                          <a:ea typeface="+mn-ea"/>
                          <a:cs typeface="Times New Roman"/>
                        </a:rPr>
                        <a:t>Emphasizes the need for XAI systems </a:t>
                      </a:r>
                    </a:p>
                    <a:p>
                      <a:pPr marL="285750" indent="-285750" algn="l">
                        <a:buFont typeface="Arial" panose="020B0604020202020204" pitchFamily="34" charset="0"/>
                        <a:buChar char="•"/>
                      </a:pPr>
                      <a:r>
                        <a:rPr lang="en-US" sz="1800" b="0" i="0" kern="1200" dirty="0">
                          <a:solidFill>
                            <a:schemeClr val="tx1"/>
                          </a:solidFill>
                          <a:effectLst/>
                          <a:latin typeface="Times New Roman"/>
                          <a:ea typeface="+mn-ea"/>
                          <a:cs typeface="Times New Roman"/>
                        </a:rPr>
                        <a:t>Validates the choice of SHAP as a feature relevance explanation method</a:t>
                      </a:r>
                    </a:p>
                    <a:p>
                      <a:pPr marL="0" indent="0" algn="l">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291450"/>
                  </a:ext>
                </a:extLst>
              </a:tr>
            </a:tbl>
          </a:graphicData>
        </a:graphic>
      </p:graphicFrame>
    </p:spTree>
    <p:extLst>
      <p:ext uri="{BB962C8B-B14F-4D97-AF65-F5344CB8AC3E}">
        <p14:creationId xmlns:p14="http://schemas.microsoft.com/office/powerpoint/2010/main" val="24263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F9A70-CB8F-4A04-0E1D-5CC45955DED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72DA5D8-E74D-9EC1-7AA4-21FC25947146}"/>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E7168389-AEB4-EE3F-5043-BC8A65DE5B57}"/>
              </a:ext>
            </a:extLst>
          </p:cNvPr>
          <p:cNvSpPr>
            <a:spLocks noGrp="1"/>
          </p:cNvSpPr>
          <p:nvPr>
            <p:ph type="sldNum" sz="quarter" idx="12"/>
          </p:nvPr>
        </p:nvSpPr>
        <p:spPr/>
        <p:txBody>
          <a:bodyPr/>
          <a:lstStyle/>
          <a:p>
            <a:fld id="{E603351B-FF63-473B-B5B5-870BE54ED961}" type="slidenum">
              <a:rPr lang="en-IN" smtClean="0"/>
              <a:t>12</a:t>
            </a:fld>
            <a:endParaRPr lang="en-IN"/>
          </a:p>
        </p:txBody>
      </p:sp>
      <p:graphicFrame>
        <p:nvGraphicFramePr>
          <p:cNvPr id="4" name="Table 3">
            <a:extLst>
              <a:ext uri="{FF2B5EF4-FFF2-40B4-BE49-F238E27FC236}">
                <a16:creationId xmlns:a16="http://schemas.microsoft.com/office/drawing/2014/main" id="{420D0508-73C0-ED99-800C-0963D7393717}"/>
              </a:ext>
            </a:extLst>
          </p:cNvPr>
          <p:cNvGraphicFramePr>
            <a:graphicFrameLocks noGrp="1"/>
          </p:cNvGraphicFramePr>
          <p:nvPr>
            <p:extLst>
              <p:ext uri="{D42A27DB-BD31-4B8C-83A1-F6EECF244321}">
                <p14:modId xmlns:p14="http://schemas.microsoft.com/office/powerpoint/2010/main" val="1375096059"/>
              </p:ext>
            </p:extLst>
          </p:nvPr>
        </p:nvGraphicFramePr>
        <p:xfrm>
          <a:off x="501444" y="216310"/>
          <a:ext cx="11316927" cy="5943600"/>
        </p:xfrm>
        <a:graphic>
          <a:graphicData uri="http://schemas.openxmlformats.org/drawingml/2006/table">
            <a:tbl>
              <a:tblPr firstRow="1" bandRow="1">
                <a:tableStyleId>{5940675A-B579-460E-94D1-54222C63F5DA}</a:tableStyleId>
              </a:tblPr>
              <a:tblGrid>
                <a:gridCol w="737421">
                  <a:extLst>
                    <a:ext uri="{9D8B030D-6E8A-4147-A177-3AD203B41FA5}">
                      <a16:colId xmlns:a16="http://schemas.microsoft.com/office/drawing/2014/main" val="758159575"/>
                    </a:ext>
                  </a:extLst>
                </a:gridCol>
                <a:gridCol w="3126658">
                  <a:extLst>
                    <a:ext uri="{9D8B030D-6E8A-4147-A177-3AD203B41FA5}">
                      <a16:colId xmlns:a16="http://schemas.microsoft.com/office/drawing/2014/main" val="3979175679"/>
                    </a:ext>
                  </a:extLst>
                </a:gridCol>
                <a:gridCol w="1465006">
                  <a:extLst>
                    <a:ext uri="{9D8B030D-6E8A-4147-A177-3AD203B41FA5}">
                      <a16:colId xmlns:a16="http://schemas.microsoft.com/office/drawing/2014/main" val="1736549691"/>
                    </a:ext>
                  </a:extLst>
                </a:gridCol>
                <a:gridCol w="3106994">
                  <a:extLst>
                    <a:ext uri="{9D8B030D-6E8A-4147-A177-3AD203B41FA5}">
                      <a16:colId xmlns:a16="http://schemas.microsoft.com/office/drawing/2014/main" val="3617910061"/>
                    </a:ext>
                  </a:extLst>
                </a:gridCol>
                <a:gridCol w="2880848">
                  <a:extLst>
                    <a:ext uri="{9D8B030D-6E8A-4147-A177-3AD203B41FA5}">
                      <a16:colId xmlns:a16="http://schemas.microsoft.com/office/drawing/2014/main" val="681507750"/>
                    </a:ext>
                  </a:extLst>
                </a:gridCol>
              </a:tblGrid>
              <a:tr h="3363614">
                <a:tc>
                  <a:txBody>
                    <a:bodyPr/>
                    <a:lstStyle/>
                    <a:p>
                      <a:pPr algn="ctr"/>
                      <a:r>
                        <a:rPr lang="en-US" dirty="0">
                          <a:latin typeface="Times New Roman" panose="02020603050405020304" pitchFamily="18" charset="0"/>
                          <a:cs typeface="Times New Roman" panose="02020603050405020304" pitchFamily="18" charset="0"/>
                        </a:rPr>
                        <a:t>7. </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just" rtl="0" eaLnBrk="1" fontAlgn="auto" latinLnBrk="0" hangingPunct="1">
                        <a:lnSpc>
                          <a:spcPct val="100000"/>
                        </a:lnSpc>
                        <a:spcBef>
                          <a:spcPts val="0"/>
                        </a:spcBef>
                        <a:spcAft>
                          <a:spcPts val="0"/>
                        </a:spcAft>
                        <a:buClrTx/>
                        <a:buSzTx/>
                        <a:buFontTx/>
                        <a:buNone/>
                      </a:pPr>
                      <a:r>
                        <a:rPr lang="en-US" sz="1800" b="0" i="0" u="none" strike="noStrike" noProof="0" dirty="0">
                          <a:solidFill>
                            <a:srgbClr val="000000"/>
                          </a:solidFill>
                          <a:latin typeface="Times New Roman"/>
                        </a:rPr>
                        <a:t>Explainable Intrusion Detection Systems (X-IDS): A Survey of Current Methods, Challenges, and Opportunities [10]</a:t>
                      </a:r>
                    </a:p>
                    <a:p>
                      <a:pPr marL="0" marR="0" lvl="0" indent="0" algn="just" rtl="0" eaLnBrk="1" fontAlgn="auto" latinLnBrk="0" hangingPunct="1">
                        <a:lnSpc>
                          <a:spcPct val="100000"/>
                        </a:lnSpc>
                        <a:spcBef>
                          <a:spcPts val="0"/>
                        </a:spcBef>
                        <a:spcAft>
                          <a:spcPts val="0"/>
                        </a:spcAft>
                        <a:buClrTx/>
                        <a:buSzTx/>
                        <a:buFontTx/>
                        <a:buNone/>
                      </a:pPr>
                      <a:endParaRPr lang="en-US" sz="1800" b="0" i="0" u="none" strike="noStrike" noProof="0" dirty="0">
                        <a:solidFill>
                          <a:srgbClr val="000000"/>
                        </a:solidFill>
                        <a:latin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Publisher: IEEE Access</a:t>
                      </a:r>
                      <a:endParaRPr lang="en-IN" dirty="0">
                        <a:latin typeface="Times New Roman"/>
                        <a:cs typeface="Times New Roman"/>
                      </a:endParaRPr>
                    </a:p>
                    <a:p>
                      <a:pPr marL="0" marR="0" lvl="0" indent="0" algn="just" rtl="0" eaLnBrk="1" fontAlgn="auto" latinLnBrk="0" hangingPunct="1">
                        <a:lnSpc>
                          <a:spcPct val="100000"/>
                        </a:lnSpc>
                        <a:spcBef>
                          <a:spcPts val="0"/>
                        </a:spcBef>
                        <a:spcAft>
                          <a:spcPts val="0"/>
                        </a:spcAft>
                        <a:buClrTx/>
                        <a:buSzTx/>
                        <a:buFontTx/>
                        <a:buNone/>
                      </a:pPr>
                      <a:endParaRPr lang="en-US" dirty="0">
                        <a:latin typeface="Times New Roman"/>
                        <a:cs typeface="Times New Roman"/>
                      </a:endParaRPr>
                    </a:p>
                    <a:p>
                      <a:pPr marL="342900" marR="0" lvl="0" indent="-342900" algn="just">
                        <a:lnSpc>
                          <a:spcPct val="100000"/>
                        </a:lnSpc>
                        <a:spcBef>
                          <a:spcPts val="0"/>
                        </a:spcBef>
                        <a:spcAft>
                          <a:spcPts val="0"/>
                        </a:spcAft>
                        <a:buClrTx/>
                        <a:buSzTx/>
                        <a:buFontTx/>
                        <a:buAutoNum type="arabicPeriod"/>
                      </a:pPr>
                      <a:endParaRPr lang="en-US" dirty="0">
                        <a:latin typeface="Times New Roman"/>
                        <a:cs typeface="Times New Roman"/>
                      </a:endParaRPr>
                    </a:p>
                    <a:p>
                      <a:endParaRPr lang="en-IN" dirty="0"/>
                    </a:p>
                  </a:txBody>
                  <a:tcPr/>
                </a:tc>
                <a:tc>
                  <a:txBody>
                    <a:bodyPr/>
                    <a:lstStyle/>
                    <a:p>
                      <a:pPr algn="ctr"/>
                      <a:r>
                        <a:rPr lang="en-US">
                          <a:latin typeface="Times New Roman"/>
                          <a:cs typeface="Times New Roman"/>
                        </a:rPr>
                        <a:t>2022</a:t>
                      </a:r>
                      <a:endParaRPr lang="en-IN">
                        <a:latin typeface="Times New Roman"/>
                        <a:cs typeface="Times New Roman"/>
                      </a:endParaRPr>
                    </a:p>
                  </a:txBody>
                  <a:tcPr/>
                </a:tc>
                <a:tc>
                  <a:txBody>
                    <a:bodyPr/>
                    <a:lstStyle/>
                    <a:p>
                      <a:pPr marL="285750" indent="-285750">
                        <a:buFont typeface="Arial" panose="020B0604020202020204" pitchFamily="34" charset="0"/>
                        <a:buChar char="•"/>
                      </a:pPr>
                      <a:r>
                        <a:rPr lang="en-US">
                          <a:latin typeface="Times New Roman"/>
                          <a:cs typeface="Times New Roman"/>
                        </a:rPr>
                        <a:t>Surveys the SOTA in XAI for  IDS</a:t>
                      </a:r>
                    </a:p>
                    <a:p>
                      <a:pPr marL="285750" indent="-285750">
                        <a:buFont typeface="Arial" panose="020B0604020202020204" pitchFamily="34" charset="0"/>
                        <a:buChar char="•"/>
                      </a:pPr>
                      <a:r>
                        <a:rPr lang="en-US">
                          <a:latin typeface="Times New Roman"/>
                          <a:cs typeface="Times New Roman"/>
                        </a:rPr>
                        <a:t>Proposes generic X-IDS architecture</a:t>
                      </a:r>
                    </a:p>
                    <a:p>
                      <a:pPr marL="285750" indent="-285750">
                        <a:buFont typeface="Arial" panose="020B0604020202020204" pitchFamily="34" charset="0"/>
                        <a:buChar char="•"/>
                      </a:pPr>
                      <a:r>
                        <a:rPr lang="en-US">
                          <a:latin typeface="Times New Roman"/>
                          <a:cs typeface="Times New Roman"/>
                        </a:rPr>
                        <a:t>Highlights the difficulties of black - box models</a:t>
                      </a:r>
                    </a:p>
                    <a:p>
                      <a:pPr marL="285750" indent="-285750">
                        <a:buFont typeface="Arial" panose="020B0604020202020204" pitchFamily="34" charset="0"/>
                        <a:buChar char="•"/>
                      </a:pPr>
                      <a:r>
                        <a:rPr lang="en-US">
                          <a:latin typeface="Times New Roman"/>
                          <a:cs typeface="Times New Roman"/>
                        </a:rPr>
                        <a:t>Exemplifies the absence of standard metrics for XAI systems </a:t>
                      </a:r>
                    </a:p>
                    <a:p>
                      <a:pPr marL="285750" indent="-285750">
                        <a:buFont typeface="Arial" panose="020B0604020202020204" pitchFamily="34" charset="0"/>
                        <a:buChar char="•"/>
                      </a:pPr>
                      <a:r>
                        <a:rPr lang="en-US">
                          <a:latin typeface="Times New Roman"/>
                          <a:cs typeface="Times New Roman"/>
                        </a:rPr>
                        <a:t>Highlights concerns on security aspects</a:t>
                      </a:r>
                    </a:p>
                  </a:txBody>
                  <a:tcPr/>
                </a:tc>
                <a:tc>
                  <a:txBody>
                    <a:bodyPr/>
                    <a:lstStyle/>
                    <a:p>
                      <a:pPr marL="285750" indent="-285750">
                        <a:buFont typeface="Arial" panose="020B0604020202020204" pitchFamily="34" charset="0"/>
                        <a:buChar char="•"/>
                      </a:pPr>
                      <a:r>
                        <a:rPr lang="en-US">
                          <a:latin typeface="Times New Roman"/>
                          <a:cs typeface="Times New Roman"/>
                        </a:rPr>
                        <a:t>Provides emphasis for our project idea, and the need of it in the hour</a:t>
                      </a:r>
                    </a:p>
                    <a:p>
                      <a:pPr marL="285750" indent="-285750">
                        <a:buFont typeface="Arial" panose="020B0604020202020204" pitchFamily="34" charset="0"/>
                        <a:buChar char="•"/>
                      </a:pPr>
                      <a:r>
                        <a:rPr lang="en-IN">
                          <a:latin typeface="Times New Roman"/>
                          <a:cs typeface="Times New Roman"/>
                        </a:rPr>
                        <a:t>Directly mentions SHAP and LIME as common explainers for black-box models</a:t>
                      </a:r>
                    </a:p>
                    <a:p>
                      <a:pPr marL="285750" indent="-285750">
                        <a:buFont typeface="Arial" panose="020B0604020202020204" pitchFamily="34" charset="0"/>
                        <a:buChar char="•"/>
                      </a:pPr>
                      <a:r>
                        <a:rPr lang="en-IN">
                          <a:latin typeface="Times New Roman"/>
                          <a:cs typeface="Times New Roman"/>
                        </a:rPr>
                        <a:t>Depicts the importance of result 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Times New Roman"/>
                          <a:cs typeface="Times New Roman"/>
                        </a:rPr>
                        <a:t>Future concerns include optimization of X-IDS for scalability</a:t>
                      </a:r>
                      <a:endParaRPr lang="en-IN">
                        <a:latin typeface="Times New Roman"/>
                        <a:cs typeface="Times New Roman"/>
                      </a:endParaRPr>
                    </a:p>
                  </a:txBody>
                  <a:tcPr/>
                </a:tc>
                <a:extLst>
                  <a:ext uri="{0D108BD9-81ED-4DB2-BD59-A6C34878D82A}">
                    <a16:rowId xmlns:a16="http://schemas.microsoft.com/office/drawing/2014/main" val="3881098674"/>
                  </a:ext>
                </a:extLst>
              </a:tr>
              <a:tr h="2421310">
                <a:tc>
                  <a:txBody>
                    <a:bodyPr/>
                    <a:lstStyle/>
                    <a:p>
                      <a:pPr algn="ct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just" rtl="0" eaLnBrk="1" fontAlgn="auto" latinLnBrk="0" hangingPunct="1">
                        <a:lnSpc>
                          <a:spcPct val="100000"/>
                        </a:lnSpc>
                        <a:spcBef>
                          <a:spcPts val="0"/>
                        </a:spcBef>
                        <a:spcAft>
                          <a:spcPts val="0"/>
                        </a:spcAft>
                        <a:buClrTx/>
                        <a:buSzTx/>
                        <a:buFontTx/>
                        <a:buNone/>
                      </a:pPr>
                      <a:r>
                        <a:rPr lang="en-US" dirty="0">
                          <a:latin typeface="Times New Roman"/>
                          <a:cs typeface="Times New Roman"/>
                        </a:rPr>
                        <a:t>An Improved Design for a Cloud   Intrusion Detection System Using Hybrid Features Selection Approach with ML Classifier [11]</a:t>
                      </a:r>
                    </a:p>
                    <a:p>
                      <a:pPr marL="0" marR="0" lvl="0" indent="0" algn="just" rtl="0" eaLnBrk="1" fontAlgn="auto" latinLnBrk="0" hangingPunct="1">
                        <a:lnSpc>
                          <a:spcPct val="100000"/>
                        </a:lnSpc>
                        <a:spcBef>
                          <a:spcPts val="0"/>
                        </a:spcBef>
                        <a:spcAft>
                          <a:spcPts val="0"/>
                        </a:spcAft>
                        <a:buClrTx/>
                        <a:buSzTx/>
                        <a:buFontTx/>
                        <a:buNone/>
                      </a:pPr>
                      <a:endParaRPr lang="en-US" dirty="0">
                        <a:latin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Publisher: IEEE Access</a:t>
                      </a:r>
                      <a:endParaRPr lang="en-IN" dirty="0">
                        <a:latin typeface="Times New Roman"/>
                        <a:cs typeface="Times New Roman"/>
                      </a:endParaRPr>
                    </a:p>
                    <a:p>
                      <a:pPr marL="0" marR="0" lvl="0" indent="0" algn="just" rtl="0" eaLnBrk="1" fontAlgn="auto" latinLnBrk="0" hangingPunct="1">
                        <a:lnSpc>
                          <a:spcPct val="100000"/>
                        </a:lnSpc>
                        <a:spcBef>
                          <a:spcPts val="0"/>
                        </a:spcBef>
                        <a:spcAft>
                          <a:spcPts val="0"/>
                        </a:spcAft>
                        <a:buClrTx/>
                        <a:buSzTx/>
                        <a:buFontTx/>
                        <a:buNone/>
                      </a:pPr>
                      <a:endParaRPr lang="en-IN" dirty="0">
                        <a:latin typeface="Times New Roman"/>
                        <a:cs typeface="Times New Roman"/>
                      </a:endParaRPr>
                    </a:p>
                    <a:p>
                      <a:endParaRPr lang="en-IN" dirty="0"/>
                    </a:p>
                  </a:txBody>
                  <a:tcPr/>
                </a:tc>
                <a:tc>
                  <a:txBody>
                    <a:bodyPr/>
                    <a:lstStyle/>
                    <a:p>
                      <a:pPr algn="ctr"/>
                      <a:r>
                        <a:rPr lang="en-US">
                          <a:latin typeface="Times New Roman"/>
                          <a:cs typeface="Times New Roman"/>
                        </a:rPr>
                        <a:t>2023</a:t>
                      </a:r>
                      <a:endParaRPr lang="en-IN">
                        <a:latin typeface="Times New Roman"/>
                        <a:cs typeface="Times New Roman"/>
                      </a:endParaRPr>
                    </a:p>
                  </a:txBody>
                  <a:tcPr/>
                </a:tc>
                <a:tc>
                  <a:txBody>
                    <a:bodyPr/>
                    <a:lstStyle/>
                    <a:p>
                      <a:pPr marL="285750" indent="-285750">
                        <a:buFont typeface="Arial" panose="020B0604020202020204" pitchFamily="34" charset="0"/>
                        <a:buChar char="•"/>
                      </a:pPr>
                      <a:r>
                        <a:rPr lang="en-US">
                          <a:latin typeface="Times New Roman"/>
                          <a:cs typeface="Times New Roman"/>
                        </a:rPr>
                        <a:t>Proposes improved cloud IDS design </a:t>
                      </a:r>
                    </a:p>
                    <a:p>
                      <a:pPr marL="285750" indent="-285750">
                        <a:buFont typeface="Arial" panose="020B0604020202020204" pitchFamily="34" charset="0"/>
                        <a:buChar char="•"/>
                      </a:pPr>
                      <a:r>
                        <a:rPr lang="en-US">
                          <a:latin typeface="Times New Roman"/>
                          <a:cs typeface="Times New Roman"/>
                        </a:rPr>
                        <a:t>SMOTE </a:t>
                      </a:r>
                    </a:p>
                    <a:p>
                      <a:pPr marL="285750" indent="-285750">
                        <a:buFont typeface="Arial" panose="020B0604020202020204" pitchFamily="34" charset="0"/>
                        <a:buChar char="•"/>
                      </a:pPr>
                      <a:r>
                        <a:rPr lang="en-US">
                          <a:latin typeface="Times New Roman"/>
                          <a:cs typeface="Times New Roman"/>
                        </a:rPr>
                        <a:t>Hybrid Feature selection approach – IG, CS, PSO</a:t>
                      </a:r>
                    </a:p>
                    <a:p>
                      <a:pPr marL="285750" indent="-285750">
                        <a:buFont typeface="Arial" panose="020B0604020202020204" pitchFamily="34" charset="0"/>
                        <a:buChar char="•"/>
                      </a:pPr>
                      <a:r>
                        <a:rPr lang="en-US">
                          <a:latin typeface="Times New Roman"/>
                          <a:cs typeface="Times New Roman"/>
                        </a:rPr>
                        <a:t>Employs random forest model </a:t>
                      </a:r>
                    </a:p>
                    <a:p>
                      <a:pPr marL="285750" indent="-285750">
                        <a:buFont typeface="Arial" panose="020B0604020202020204" pitchFamily="34" charset="0"/>
                        <a:buChar char="•"/>
                      </a:pPr>
                      <a:r>
                        <a:rPr lang="en-US">
                          <a:latin typeface="Times New Roman"/>
                          <a:cs typeface="Times New Roman"/>
                        </a:rPr>
                        <a:t>IDS with fewer informative features are efficient  </a:t>
                      </a:r>
                      <a:endParaRPr lang="en-IN">
                        <a:latin typeface="Times New Roman"/>
                        <a:cs typeface="Times New Roman"/>
                      </a:endParaRPr>
                    </a:p>
                  </a:txBody>
                  <a:tcPr/>
                </a:tc>
                <a:tc>
                  <a:txBody>
                    <a:bodyPr/>
                    <a:lstStyle/>
                    <a:p>
                      <a:pPr marL="285750" indent="-285750">
                        <a:buFont typeface="Arial" panose="020B0604020202020204" pitchFamily="34" charset="0"/>
                        <a:buChar char="•"/>
                      </a:pPr>
                      <a:r>
                        <a:rPr lang="en-US" dirty="0">
                          <a:latin typeface="Times New Roman"/>
                          <a:cs typeface="Times New Roman"/>
                        </a:rPr>
                        <a:t>Importance of effective feature selection </a:t>
                      </a:r>
                    </a:p>
                    <a:p>
                      <a:pPr marL="285750" indent="-285750">
                        <a:buFont typeface="Arial" panose="020B0604020202020204" pitchFamily="34" charset="0"/>
                        <a:buChar char="•"/>
                      </a:pPr>
                      <a:r>
                        <a:rPr lang="en-US" dirty="0">
                          <a:latin typeface="Times New Roman"/>
                          <a:cs typeface="Times New Roman"/>
                        </a:rPr>
                        <a:t>Validates the use of the ML models </a:t>
                      </a:r>
                    </a:p>
                    <a:p>
                      <a:pPr marL="285750" indent="-285750">
                        <a:buFont typeface="Arial" panose="020B0604020202020204" pitchFamily="34" charset="0"/>
                        <a:buChar char="•"/>
                      </a:pPr>
                      <a:r>
                        <a:rPr lang="en-US" dirty="0">
                          <a:latin typeface="Times New Roman"/>
                          <a:cs typeface="Times New Roman"/>
                        </a:rPr>
                        <a:t>Proof that the taken datasets are reliable</a:t>
                      </a:r>
                    </a:p>
                    <a:p>
                      <a:pPr marL="285750" indent="-285750">
                        <a:buFont typeface="Arial" panose="020B0604020202020204" pitchFamily="34" charset="0"/>
                        <a:buChar char="•"/>
                      </a:pPr>
                      <a:r>
                        <a:rPr lang="en-US" dirty="0">
                          <a:latin typeface="Times New Roman"/>
                          <a:cs typeface="Times New Roman"/>
                        </a:rPr>
                        <a:t>Suggests ensemble learning concepts</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2170747699"/>
                  </a:ext>
                </a:extLst>
              </a:tr>
            </a:tbl>
          </a:graphicData>
        </a:graphic>
      </p:graphicFrame>
    </p:spTree>
    <p:extLst>
      <p:ext uri="{BB962C8B-B14F-4D97-AF65-F5344CB8AC3E}">
        <p14:creationId xmlns:p14="http://schemas.microsoft.com/office/powerpoint/2010/main" val="2681466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4FC5B-DCB9-9E5B-F960-39FDA5088252}"/>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D4B8F776-A733-D147-9DFA-B8E760D09C18}"/>
              </a:ext>
            </a:extLst>
          </p:cNvPr>
          <p:cNvSpPr>
            <a:spLocks noGrp="1"/>
          </p:cNvSpPr>
          <p:nvPr>
            <p:ph type="sldNum" sz="quarter" idx="12"/>
          </p:nvPr>
        </p:nvSpPr>
        <p:spPr/>
        <p:txBody>
          <a:bodyPr/>
          <a:lstStyle/>
          <a:p>
            <a:fld id="{E603351B-FF63-473B-B5B5-870BE54ED961}" type="slidenum">
              <a:rPr lang="en-IN" smtClean="0"/>
              <a:t>13</a:t>
            </a:fld>
            <a:endParaRPr lang="en-IN"/>
          </a:p>
        </p:txBody>
      </p:sp>
      <p:graphicFrame>
        <p:nvGraphicFramePr>
          <p:cNvPr id="4" name="Content Placeholder 3">
            <a:extLst>
              <a:ext uri="{FF2B5EF4-FFF2-40B4-BE49-F238E27FC236}">
                <a16:creationId xmlns:a16="http://schemas.microsoft.com/office/drawing/2014/main" id="{6427519D-C2BA-C8E3-62C7-8430AC1E0940}"/>
              </a:ext>
            </a:extLst>
          </p:cNvPr>
          <p:cNvGraphicFramePr>
            <a:graphicFrameLocks/>
          </p:cNvGraphicFramePr>
          <p:nvPr>
            <p:extLst>
              <p:ext uri="{D42A27DB-BD31-4B8C-83A1-F6EECF244321}">
                <p14:modId xmlns:p14="http://schemas.microsoft.com/office/powerpoint/2010/main" val="826061508"/>
              </p:ext>
            </p:extLst>
          </p:nvPr>
        </p:nvGraphicFramePr>
        <p:xfrm>
          <a:off x="255639" y="206477"/>
          <a:ext cx="11729887" cy="6492240"/>
        </p:xfrm>
        <a:graphic>
          <a:graphicData uri="http://schemas.openxmlformats.org/drawingml/2006/table">
            <a:tbl>
              <a:tblPr firstRow="1" bandRow="1">
                <a:tableStyleId>{5940675A-B579-460E-94D1-54222C63F5DA}</a:tableStyleId>
              </a:tblPr>
              <a:tblGrid>
                <a:gridCol w="639096">
                  <a:extLst>
                    <a:ext uri="{9D8B030D-6E8A-4147-A177-3AD203B41FA5}">
                      <a16:colId xmlns:a16="http://schemas.microsoft.com/office/drawing/2014/main" val="703799091"/>
                    </a:ext>
                  </a:extLst>
                </a:gridCol>
                <a:gridCol w="2605549">
                  <a:extLst>
                    <a:ext uri="{9D8B030D-6E8A-4147-A177-3AD203B41FA5}">
                      <a16:colId xmlns:a16="http://schemas.microsoft.com/office/drawing/2014/main" val="106633"/>
                    </a:ext>
                  </a:extLst>
                </a:gridCol>
                <a:gridCol w="1415845">
                  <a:extLst>
                    <a:ext uri="{9D8B030D-6E8A-4147-A177-3AD203B41FA5}">
                      <a16:colId xmlns:a16="http://schemas.microsoft.com/office/drawing/2014/main" val="2501577973"/>
                    </a:ext>
                  </a:extLst>
                </a:gridCol>
                <a:gridCol w="3539613">
                  <a:extLst>
                    <a:ext uri="{9D8B030D-6E8A-4147-A177-3AD203B41FA5}">
                      <a16:colId xmlns:a16="http://schemas.microsoft.com/office/drawing/2014/main" val="3925811848"/>
                    </a:ext>
                  </a:extLst>
                </a:gridCol>
                <a:gridCol w="3529784">
                  <a:extLst>
                    <a:ext uri="{9D8B030D-6E8A-4147-A177-3AD203B41FA5}">
                      <a16:colId xmlns:a16="http://schemas.microsoft.com/office/drawing/2014/main" val="1118698139"/>
                    </a:ext>
                  </a:extLst>
                </a:gridCol>
              </a:tblGrid>
              <a:tr h="2253803">
                <a:tc>
                  <a:txBody>
                    <a:bodyPr/>
                    <a:lstStyle/>
                    <a:p>
                      <a:pPr algn="ctr"/>
                      <a:r>
                        <a:rPr lang="en-US" b="0" dirty="0">
                          <a:latin typeface="Times New Roman"/>
                          <a:cs typeface="Times New Roman"/>
                        </a:rPr>
                        <a:t>9.</a:t>
                      </a:r>
                      <a:endParaRPr lang="en-IN" b="0" dirty="0">
                        <a:latin typeface="Times New Roman"/>
                        <a:cs typeface="Times New Roman"/>
                      </a:endParaRPr>
                    </a:p>
                  </a:txBody>
                  <a:tcPr/>
                </a:tc>
                <a:tc>
                  <a:txBody>
                    <a:bodyPr/>
                    <a:lstStyle/>
                    <a:p>
                      <a:pPr algn="just"/>
                      <a:r>
                        <a:rPr lang="en-US" sz="1800" b="0" i="0" kern="1200" dirty="0">
                          <a:solidFill>
                            <a:schemeClr val="tx1"/>
                          </a:solidFill>
                          <a:effectLst/>
                          <a:latin typeface="Times New Roman"/>
                          <a:ea typeface="+mn-ea"/>
                          <a:cs typeface="Times New Roman"/>
                        </a:rPr>
                        <a:t>E-XAI: Evaluating Black-Box Explainable AI Frameworks for Network Intrusion Detection [12]</a:t>
                      </a:r>
                    </a:p>
                    <a:p>
                      <a:pPr algn="just"/>
                      <a:endParaRPr lang="en-US" sz="1800" b="0" i="0" kern="1200" dirty="0">
                        <a:solidFill>
                          <a:schemeClr val="tx1"/>
                        </a:solidFill>
                        <a:effectLst/>
                        <a:latin typeface="Times New Roman"/>
                        <a:ea typeface="+mn-ea"/>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Publisher: IEEE Access</a:t>
                      </a:r>
                      <a:endParaRPr lang="en-IN" dirty="0">
                        <a:latin typeface="Times New Roman"/>
                        <a:cs typeface="Times New Roman"/>
                      </a:endParaRPr>
                    </a:p>
                    <a:p>
                      <a:pPr algn="just"/>
                      <a:endParaRPr lang="en-IN" b="0" dirty="0">
                        <a:latin typeface="Times New Roman"/>
                        <a:cs typeface="Times New Roman"/>
                      </a:endParaRPr>
                    </a:p>
                  </a:txBody>
                  <a:tcPr/>
                </a:tc>
                <a:tc>
                  <a:txBody>
                    <a:bodyPr/>
                    <a:lstStyle/>
                    <a:p>
                      <a:pPr algn="ctr"/>
                      <a:r>
                        <a:rPr lang="en-US">
                          <a:latin typeface="Times New Roman"/>
                          <a:cs typeface="Times New Roman"/>
                        </a:rPr>
                        <a:t>2024</a:t>
                      </a:r>
                      <a:endParaRPr lang="en-IN">
                        <a:latin typeface="Times New Roman"/>
                        <a:cs typeface="Times New Roman"/>
                      </a:endParaRPr>
                    </a:p>
                  </a:txBody>
                  <a:tcPr/>
                </a:tc>
                <a:tc>
                  <a:txBody>
                    <a:bodyPr/>
                    <a:lstStyle/>
                    <a:p>
                      <a:pPr marL="285750" indent="-285750">
                        <a:buFont typeface="Arial" panose="020B0604020202020204" pitchFamily="34" charset="0"/>
                        <a:buChar char="•"/>
                      </a:pPr>
                      <a:r>
                        <a:rPr lang="en-US">
                          <a:latin typeface="Times New Roman"/>
                          <a:cs typeface="Times New Roman"/>
                        </a:rPr>
                        <a:t>Proposes end-to-end evaluation framework for SHAP &amp; LIME in IDS </a:t>
                      </a:r>
                    </a:p>
                    <a:p>
                      <a:pPr marL="285750" indent="-285750">
                        <a:buFont typeface="Arial" panose="020B0604020202020204" pitchFamily="34" charset="0"/>
                        <a:buChar char="•"/>
                      </a:pPr>
                      <a:r>
                        <a:rPr lang="en-US">
                          <a:latin typeface="Times New Roman"/>
                          <a:cs typeface="Times New Roman"/>
                        </a:rPr>
                        <a:t>Uses metrics and tests on several models</a:t>
                      </a:r>
                    </a:p>
                    <a:p>
                      <a:pPr marL="285750" indent="-285750">
                        <a:buFont typeface="Arial" panose="020B0604020202020204" pitchFamily="34" charset="0"/>
                        <a:buChar char="•"/>
                      </a:pPr>
                      <a:r>
                        <a:rPr lang="en-US">
                          <a:latin typeface="Times New Roman"/>
                          <a:cs typeface="Times New Roman"/>
                        </a:rPr>
                        <a:t>Highlighted strengths &amp; weaknesses of black-box XAI in IDS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Times New Roman"/>
                          <a:cs typeface="Times New Roman"/>
                        </a:rPr>
                        <a:t>Directly aligns with your use of SHAP &amp; LIME for explaining IDS decisions.</a:t>
                      </a:r>
                    </a:p>
                    <a:p>
                      <a:pPr marL="285750" indent="-285750">
                        <a:buFont typeface="Arial" panose="020B0604020202020204" pitchFamily="34" charset="0"/>
                        <a:buChar char="•"/>
                      </a:pPr>
                      <a:r>
                        <a:rPr lang="en-US">
                          <a:latin typeface="Times New Roman"/>
                          <a:cs typeface="Times New Roman"/>
                        </a:rPr>
                        <a:t>Supports the project’s focus on trust, transparency, and explanation validation.</a:t>
                      </a:r>
                    </a:p>
                    <a:p>
                      <a:pPr marL="285750" indent="-285750">
                        <a:buFont typeface="Arial" panose="020B0604020202020204" pitchFamily="34" charset="0"/>
                        <a:buChar char="•"/>
                      </a:pPr>
                      <a:r>
                        <a:rPr lang="en-US">
                          <a:latin typeface="Times New Roman"/>
                          <a:cs typeface="Times New Roman"/>
                        </a:rPr>
                        <a:t>Helps justify the model choices  for efficiency</a:t>
                      </a:r>
                    </a:p>
                  </a:txBody>
                  <a:tcPr/>
                </a:tc>
                <a:extLst>
                  <a:ext uri="{0D108BD9-81ED-4DB2-BD59-A6C34878D82A}">
                    <a16:rowId xmlns:a16="http://schemas.microsoft.com/office/drawing/2014/main" val="4082716700"/>
                  </a:ext>
                </a:extLst>
              </a:tr>
              <a:tr h="3908074">
                <a:tc>
                  <a:txBody>
                    <a:bodyPr/>
                    <a:lstStyle/>
                    <a:p>
                      <a:pPr lvl="0" algn="ctr">
                        <a:buNone/>
                      </a:pPr>
                      <a:r>
                        <a:rPr lang="en-US" dirty="0">
                          <a:latin typeface="Times New Roman"/>
                          <a:cs typeface="Times New Roman"/>
                        </a:rPr>
                        <a:t>10.</a:t>
                      </a:r>
                      <a:endParaRPr lang="en-IN" dirty="0">
                        <a:latin typeface="Times New Roman"/>
                        <a:cs typeface="Times New Roman"/>
                      </a:endParaRPr>
                    </a:p>
                  </a:txBody>
                  <a:tcPr/>
                </a:tc>
                <a:tc>
                  <a:txBody>
                    <a:bodyPr/>
                    <a:lstStyle/>
                    <a:p>
                      <a:pPr lvl="0" algn="just">
                        <a:buNone/>
                      </a:pPr>
                      <a:r>
                        <a:rPr lang="en-US" dirty="0">
                          <a:latin typeface="Times New Roman"/>
                        </a:rPr>
                        <a:t>Explainable Artificial Intelligence (XAI) for Malware Analysis: A survey of Techniques, Applications, and Open </a:t>
                      </a:r>
                      <a:r>
                        <a:rPr lang="en-US" dirty="0">
                          <a:latin typeface="Times New Roman"/>
                          <a:cs typeface="Times New Roman"/>
                        </a:rPr>
                        <a:t>Challenges [13]</a:t>
                      </a:r>
                    </a:p>
                    <a:p>
                      <a:pPr lvl="0" algn="just">
                        <a:buNone/>
                      </a:pPr>
                      <a:endParaRPr lang="en-US" dirty="0">
                        <a:latin typeface="Times New Roman"/>
                        <a:cs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Times New Roman"/>
                          <a:cs typeface="Times New Roman"/>
                        </a:rPr>
                        <a:t>Publisher: IEEE Access</a:t>
                      </a:r>
                      <a:endParaRPr lang="en-IN" dirty="0">
                        <a:latin typeface="Times New Roman"/>
                        <a:cs typeface="Times New Roman"/>
                      </a:endParaRPr>
                    </a:p>
                    <a:p>
                      <a:pPr lvl="0" algn="just">
                        <a:buNone/>
                      </a:pPr>
                      <a:endParaRPr lang="en-IN" dirty="0">
                        <a:latin typeface="Times New Roman"/>
                        <a:cs typeface="Times New Roman"/>
                      </a:endParaRPr>
                    </a:p>
                  </a:txBody>
                  <a:tcPr/>
                </a:tc>
                <a:tc>
                  <a:txBody>
                    <a:bodyPr/>
                    <a:lstStyle/>
                    <a:p>
                      <a:pPr algn="ctr"/>
                      <a:r>
                        <a:rPr lang="en-US" dirty="0">
                          <a:latin typeface="Times New Roman"/>
                          <a:cs typeface="Times New Roman"/>
                        </a:rPr>
                        <a:t>2025</a:t>
                      </a:r>
                      <a:endParaRPr lang="en-IN" dirty="0">
                        <a:latin typeface="Times New Roman"/>
                        <a:cs typeface="Times New Roman"/>
                      </a:endParaRPr>
                    </a:p>
                  </a:txBody>
                  <a:tcPr/>
                </a:tc>
                <a:tc>
                  <a:txBody>
                    <a:bodyPr/>
                    <a:lstStyle/>
                    <a:p>
                      <a:pPr marL="285750" indent="-285750">
                        <a:buFont typeface="Arial" panose="020B0604020202020204" pitchFamily="34" charset="0"/>
                        <a:buChar char="•"/>
                      </a:pPr>
                      <a:r>
                        <a:rPr lang="en-US">
                          <a:latin typeface="Times New Roman"/>
                          <a:cs typeface="Times New Roman"/>
                        </a:rPr>
                        <a:t>Surveyed ML techniques (2018–2024) for malware analysis with focus on XAI.</a:t>
                      </a:r>
                    </a:p>
                    <a:p>
                      <a:pPr marL="285750" indent="-285750">
                        <a:buFont typeface="Arial" panose="020B0604020202020204" pitchFamily="34" charset="0"/>
                        <a:buChar char="•"/>
                      </a:pPr>
                      <a:r>
                        <a:rPr lang="en-US">
                          <a:latin typeface="Times New Roman"/>
                          <a:cs typeface="Times New Roman"/>
                        </a:rPr>
                        <a:t>Categorized and reviewed XAI framework</a:t>
                      </a:r>
                    </a:p>
                    <a:p>
                      <a:pPr marL="285750" indent="-285750">
                        <a:buFont typeface="Arial" panose="020B0604020202020204" pitchFamily="34" charset="0"/>
                        <a:buChar char="•"/>
                      </a:pPr>
                      <a:r>
                        <a:rPr lang="en-US">
                          <a:latin typeface="Times New Roman"/>
                          <a:cs typeface="Times New Roman"/>
                        </a:rPr>
                        <a:t>Lack of interpretability in traditional ML limits real-world use.</a:t>
                      </a:r>
                    </a:p>
                    <a:p>
                      <a:pPr marL="285750" indent="-285750">
                        <a:buFont typeface="Arial" panose="020B0604020202020204" pitchFamily="34" charset="0"/>
                        <a:buChar char="•"/>
                      </a:pPr>
                      <a:r>
                        <a:rPr lang="en-US">
                          <a:latin typeface="Times New Roman"/>
                          <a:cs typeface="Times New Roman"/>
                        </a:rPr>
                        <a:t>Many datasets are outdated, imbalanced </a:t>
                      </a:r>
                    </a:p>
                    <a:p>
                      <a:pPr marL="285750" indent="-285750">
                        <a:buFont typeface="Arial" panose="020B0604020202020204" pitchFamily="34" charset="0"/>
                        <a:buChar char="•"/>
                      </a:pPr>
                      <a:endParaRPr lang="en-US"/>
                    </a:p>
                    <a:p>
                      <a:endParaRPr lang="en-IN"/>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a:cs typeface="Times New Roman"/>
                        </a:rPr>
                        <a:t>Develop updated, balanced malware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a:cs typeface="Times New Roman"/>
                        </a:rPr>
                        <a:t>Strong foundation for XAI’s role in cybersecurity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a:cs typeface="Times New Roman"/>
                        </a:rPr>
                        <a:t>Supports the use of SHAP &amp; LIME for local/global explanations.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a:cs typeface="Times New Roman"/>
                        </a:rPr>
                        <a:t>Highlights and reinforces the dataset challenges supporting SMOTE and feature selection processes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Times New Roman"/>
                          <a:cs typeface="Times New Roman"/>
                        </a:rPr>
                        <a:t>Future work of the paper includes improving model-agnostic tools.</a:t>
                      </a:r>
                    </a:p>
                    <a:p>
                      <a:endParaRPr lang="en-IN" dirty="0"/>
                    </a:p>
                  </a:txBody>
                  <a:tcPr/>
                </a:tc>
                <a:extLst>
                  <a:ext uri="{0D108BD9-81ED-4DB2-BD59-A6C34878D82A}">
                    <a16:rowId xmlns:a16="http://schemas.microsoft.com/office/drawing/2014/main" val="1222163667"/>
                  </a:ext>
                </a:extLst>
              </a:tr>
            </a:tbl>
          </a:graphicData>
        </a:graphic>
      </p:graphicFrame>
    </p:spTree>
    <p:extLst>
      <p:ext uri="{BB962C8B-B14F-4D97-AF65-F5344CB8AC3E}">
        <p14:creationId xmlns:p14="http://schemas.microsoft.com/office/powerpoint/2010/main" val="120953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10DB01-7CA7-A209-8F8A-CD2F4E18AB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latin typeface="Times New Roman" panose="02020603050405020304" pitchFamily="18" charset="0"/>
                <a:cs typeface="Times New Roman" panose="02020603050405020304" pitchFamily="18" charset="0"/>
              </a:rPr>
              <a:t>Review 1.3 : October – November 2025 </a:t>
            </a:r>
            <a:endParaRPr lang="en-IN" sz="4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26CD268-2718-F74D-7621-B5D9F417E9DF}"/>
              </a:ext>
            </a:extLst>
          </p:cNvPr>
          <p:cNvSpPr txBox="1">
            <a:spLocks/>
          </p:cNvSpPr>
          <p:nvPr/>
        </p:nvSpPr>
        <p:spPr>
          <a:xfrm>
            <a:off x="838200" y="184528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IN" dirty="0">
                <a:latin typeface="Times New Roman"/>
                <a:cs typeface="Times New Roman"/>
              </a:rPr>
              <a:t>Milestones and Deliverables: October - November 2025</a:t>
            </a:r>
          </a:p>
          <a:p>
            <a:pPr marL="0" indent="0" algn="just">
              <a:buFont typeface="Arial" panose="020B0604020202020204" pitchFamily="34" charset="0"/>
              <a:buNone/>
            </a:pPr>
            <a:endParaRPr lang="en-IN" sz="400" dirty="0">
              <a:latin typeface="Times New Roman" panose="02020603050405020304" pitchFamily="18" charset="0"/>
              <a:cs typeface="Times New Roman" panose="02020603050405020304" pitchFamily="18" charset="0"/>
            </a:endParaRPr>
          </a:p>
          <a:p>
            <a:pPr algn="just"/>
            <a:r>
              <a:rPr lang="en-IN" sz="2500" dirty="0">
                <a:solidFill>
                  <a:srgbClr val="00B050"/>
                </a:solidFill>
                <a:latin typeface="Times New Roman"/>
                <a:cs typeface="Times New Roman"/>
              </a:rPr>
              <a:t>Integrate SHAP and LIME to explain model outputs </a:t>
            </a:r>
          </a:p>
          <a:p>
            <a:pPr algn="just"/>
            <a:r>
              <a:rPr lang="en-IN" sz="2500" dirty="0">
                <a:solidFill>
                  <a:srgbClr val="00B050"/>
                </a:solidFill>
                <a:latin typeface="Times New Roman"/>
                <a:cs typeface="Times New Roman"/>
              </a:rPr>
              <a:t>Visualize why an instance is considered “normal” or an “attack”</a:t>
            </a:r>
          </a:p>
          <a:p>
            <a:pPr algn="just"/>
            <a:r>
              <a:rPr lang="en-IN" sz="2500" dirty="0">
                <a:solidFill>
                  <a:srgbClr val="00B050"/>
                </a:solidFill>
                <a:latin typeface="Times New Roman"/>
                <a:cs typeface="Times New Roman"/>
              </a:rPr>
              <a:t>Validate explanations with example traffic cases</a:t>
            </a:r>
          </a:p>
        </p:txBody>
      </p:sp>
      <p:sp>
        <p:nvSpPr>
          <p:cNvPr id="6" name="Slide Number Placeholder 5">
            <a:extLst>
              <a:ext uri="{FF2B5EF4-FFF2-40B4-BE49-F238E27FC236}">
                <a16:creationId xmlns:a16="http://schemas.microsoft.com/office/drawing/2014/main" id="{58798CFB-09AA-FD47-9C45-85B1CA213713}"/>
              </a:ext>
            </a:extLst>
          </p:cNvPr>
          <p:cNvSpPr>
            <a:spLocks noGrp="1"/>
          </p:cNvSpPr>
          <p:nvPr>
            <p:ph type="sldNum" sz="quarter" idx="12"/>
          </p:nvPr>
        </p:nvSpPr>
        <p:spPr/>
        <p:txBody>
          <a:bodyPr/>
          <a:lstStyle/>
          <a:p>
            <a:fld id="{E603351B-FF63-473B-B5B5-870BE54ED961}" type="slidenum">
              <a:rPr lang="en-IN" smtClean="0"/>
              <a:t>14</a:t>
            </a:fld>
            <a:endParaRPr lang="en-IN"/>
          </a:p>
        </p:txBody>
      </p:sp>
      <p:sp>
        <p:nvSpPr>
          <p:cNvPr id="2" name="Date Placeholder 1">
            <a:extLst>
              <a:ext uri="{FF2B5EF4-FFF2-40B4-BE49-F238E27FC236}">
                <a16:creationId xmlns:a16="http://schemas.microsoft.com/office/drawing/2014/main" id="{7D86957C-E221-2EFF-7F5C-202F08A6849B}"/>
              </a:ext>
            </a:extLst>
          </p:cNvPr>
          <p:cNvSpPr>
            <a:spLocks noGrp="1"/>
          </p:cNvSpPr>
          <p:nvPr>
            <p:ph type="dt" sz="half" idx="10"/>
          </p:nvPr>
        </p:nvSpPr>
        <p:spPr/>
        <p:txBody>
          <a:bodyPr/>
          <a:lstStyle/>
          <a:p>
            <a:fld id="{2002CB1E-D406-4314-AA07-0260D7AF30A6}" type="datetime1">
              <a:rPr lang="en-IN" smtClean="0"/>
              <a:t>08-12-2025</a:t>
            </a:fld>
            <a:endParaRPr lang="en-IN"/>
          </a:p>
        </p:txBody>
      </p:sp>
    </p:spTree>
    <p:extLst>
      <p:ext uri="{BB962C8B-B14F-4D97-AF65-F5344CB8AC3E}">
        <p14:creationId xmlns:p14="http://schemas.microsoft.com/office/powerpoint/2010/main" val="238165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77775-A3BD-0DAF-1FD1-449DCB002C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87C5C4-4C8C-8D72-26EC-7D8385BB6A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latin typeface="Times New Roman" panose="02020603050405020304" pitchFamily="18" charset="0"/>
                <a:cs typeface="Times New Roman" panose="02020603050405020304" pitchFamily="18" charset="0"/>
              </a:rPr>
              <a:t>Review 2.1: December 2025 – January 2026 </a:t>
            </a:r>
            <a:endParaRPr lang="en-IN" sz="4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D9687B0-AA8C-D897-BD85-0D7DF8EFF0EF}"/>
              </a:ext>
            </a:extLst>
          </p:cNvPr>
          <p:cNvSpPr txBox="1">
            <a:spLocks/>
          </p:cNvSpPr>
          <p:nvPr/>
        </p:nvSpPr>
        <p:spPr>
          <a:xfrm>
            <a:off x="838200" y="184528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IN" dirty="0">
                <a:latin typeface="Times New Roman"/>
                <a:cs typeface="Times New Roman"/>
              </a:rPr>
              <a:t>Milestones and Deliverables: December 2025 - January 2026</a:t>
            </a:r>
          </a:p>
          <a:p>
            <a:pPr marL="0" indent="0" algn="just">
              <a:buFont typeface="Arial" panose="020B0604020202020204" pitchFamily="34" charset="0"/>
              <a:buNone/>
            </a:pPr>
            <a:endParaRPr lang="en-IN" sz="400" dirty="0">
              <a:latin typeface="Times New Roman" panose="02020603050405020304" pitchFamily="18" charset="0"/>
              <a:cs typeface="Times New Roman" panose="02020603050405020304" pitchFamily="18" charset="0"/>
            </a:endParaRPr>
          </a:p>
          <a:p>
            <a:pPr algn="just"/>
            <a:r>
              <a:rPr lang="en-IN" sz="2500" dirty="0">
                <a:solidFill>
                  <a:srgbClr val="00B050"/>
                </a:solidFill>
                <a:latin typeface="Times New Roman"/>
                <a:cs typeface="Times New Roman"/>
              </a:rPr>
              <a:t>Build a simple Flask-based dashboard to create a user interface to display Real-time IDS prediction</a:t>
            </a:r>
          </a:p>
          <a:p>
            <a:pPr algn="just"/>
            <a:r>
              <a:rPr lang="en-IN" sz="2500" dirty="0">
                <a:solidFill>
                  <a:srgbClr val="00B050"/>
                </a:solidFill>
                <a:latin typeface="Times New Roman"/>
                <a:cs typeface="Times New Roman"/>
              </a:rPr>
              <a:t>Feature importance visualization to be performed using SHAP</a:t>
            </a:r>
          </a:p>
          <a:p>
            <a:pPr algn="just"/>
            <a:r>
              <a:rPr lang="en-IN" sz="2500" dirty="0">
                <a:solidFill>
                  <a:srgbClr val="00B050"/>
                </a:solidFill>
                <a:latin typeface="Times New Roman"/>
                <a:cs typeface="Times New Roman"/>
              </a:rPr>
              <a:t>Integrate model and XAI modules into the dashboard and validate user experience</a:t>
            </a:r>
          </a:p>
        </p:txBody>
      </p:sp>
      <p:sp>
        <p:nvSpPr>
          <p:cNvPr id="6" name="Slide Number Placeholder 5">
            <a:extLst>
              <a:ext uri="{FF2B5EF4-FFF2-40B4-BE49-F238E27FC236}">
                <a16:creationId xmlns:a16="http://schemas.microsoft.com/office/drawing/2014/main" id="{562BFB1F-9289-A844-FC53-8E4FC40E5CF3}"/>
              </a:ext>
            </a:extLst>
          </p:cNvPr>
          <p:cNvSpPr>
            <a:spLocks noGrp="1"/>
          </p:cNvSpPr>
          <p:nvPr>
            <p:ph type="sldNum" sz="quarter" idx="12"/>
          </p:nvPr>
        </p:nvSpPr>
        <p:spPr/>
        <p:txBody>
          <a:bodyPr/>
          <a:lstStyle/>
          <a:p>
            <a:fld id="{E603351B-FF63-473B-B5B5-870BE54ED961}" type="slidenum">
              <a:rPr lang="en-IN" smtClean="0"/>
              <a:t>15</a:t>
            </a:fld>
            <a:endParaRPr lang="en-IN"/>
          </a:p>
        </p:txBody>
      </p:sp>
      <p:sp>
        <p:nvSpPr>
          <p:cNvPr id="2" name="Date Placeholder 1">
            <a:extLst>
              <a:ext uri="{FF2B5EF4-FFF2-40B4-BE49-F238E27FC236}">
                <a16:creationId xmlns:a16="http://schemas.microsoft.com/office/drawing/2014/main" id="{C3B60CE8-C7CB-B89D-A3AF-83A7B1C00317}"/>
              </a:ext>
            </a:extLst>
          </p:cNvPr>
          <p:cNvSpPr>
            <a:spLocks noGrp="1"/>
          </p:cNvSpPr>
          <p:nvPr>
            <p:ph type="dt" sz="half" idx="10"/>
          </p:nvPr>
        </p:nvSpPr>
        <p:spPr/>
        <p:txBody>
          <a:bodyPr/>
          <a:lstStyle/>
          <a:p>
            <a:fld id="{2002CB1E-D406-4314-AA07-0260D7AF30A6}" type="datetime1">
              <a:rPr lang="en-IN" smtClean="0"/>
              <a:t>08-12-2025</a:t>
            </a:fld>
            <a:endParaRPr lang="en-IN"/>
          </a:p>
        </p:txBody>
      </p:sp>
    </p:spTree>
    <p:extLst>
      <p:ext uri="{BB962C8B-B14F-4D97-AF65-F5344CB8AC3E}">
        <p14:creationId xmlns:p14="http://schemas.microsoft.com/office/powerpoint/2010/main" val="179199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9FC0-CD56-738F-108B-6EF9370569AE}"/>
              </a:ext>
            </a:extLst>
          </p:cNvPr>
          <p:cNvSpPr>
            <a:spLocks noGrp="1"/>
          </p:cNvSpPr>
          <p:nvPr>
            <p:ph type="title"/>
          </p:nvPr>
        </p:nvSpPr>
        <p:spPr>
          <a:xfrm>
            <a:off x="403124" y="188603"/>
            <a:ext cx="11326760" cy="1325563"/>
          </a:xfrm>
        </p:spPr>
        <p:txBody>
          <a:bodyPr/>
          <a:lstStyle/>
          <a:p>
            <a:pPr algn="ctr"/>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1B8ECE-89E5-971A-1756-39C25F50D9B5}"/>
              </a:ext>
            </a:extLst>
          </p:cNvPr>
          <p:cNvSpPr>
            <a:spLocks noGrp="1"/>
          </p:cNvSpPr>
          <p:nvPr>
            <p:ph idx="1"/>
          </p:nvPr>
        </p:nvSpPr>
        <p:spPr>
          <a:xfrm>
            <a:off x="454742" y="1514166"/>
            <a:ext cx="11720052" cy="4968875"/>
          </a:xfrm>
        </p:spPr>
        <p:txBody>
          <a:bodyPr>
            <a:normAutofit fontScale="92500" lnSpcReduction="10000"/>
          </a:bodyPr>
          <a:lstStyle/>
          <a:p>
            <a:pPr marL="0" indent="0">
              <a:buNone/>
            </a:pPr>
            <a:r>
              <a:rPr lang="en-US" sz="2500" dirty="0">
                <a:latin typeface="Times New Roman" panose="02020603050405020304" pitchFamily="18" charset="0"/>
                <a:cs typeface="Times New Roman" panose="02020603050405020304" pitchFamily="18" charset="0"/>
              </a:rPr>
              <a:t>1.  Data Preprocessing for both UNSW-NB15 and CICIDS 2017 Datasets </a:t>
            </a:r>
          </a:p>
          <a:p>
            <a:pPr marL="0" indent="0">
              <a:buNone/>
            </a:pPr>
            <a:r>
              <a:rPr lang="en-US" sz="2500" dirty="0">
                <a:latin typeface="Times New Roman" panose="02020603050405020304" pitchFamily="18" charset="0"/>
                <a:cs typeface="Times New Roman" panose="02020603050405020304" pitchFamily="18" charset="0"/>
              </a:rPr>
              <a:t>      1.1 Handling Missing Values – Numeric Values : Median, Categorical Data : Label Encoding </a:t>
            </a:r>
          </a:p>
          <a:p>
            <a:pPr marL="0" indent="0">
              <a:buNone/>
            </a:pPr>
            <a:r>
              <a:rPr lang="en-US" sz="2500" dirty="0">
                <a:latin typeface="Times New Roman" panose="02020603050405020304" pitchFamily="18" charset="0"/>
                <a:cs typeface="Times New Roman" panose="02020603050405020304" pitchFamily="18" charset="0"/>
              </a:rPr>
              <a:t>      1.2 Feature Normalization – Min-Max Scaling</a:t>
            </a:r>
          </a:p>
          <a:p>
            <a:pPr marL="0" indent="0">
              <a:buNone/>
            </a:pPr>
            <a:r>
              <a:rPr lang="en-US" sz="2500" dirty="0">
                <a:latin typeface="Times New Roman" panose="02020603050405020304" pitchFamily="18" charset="0"/>
                <a:cs typeface="Times New Roman" panose="02020603050405020304" pitchFamily="18" charset="0"/>
              </a:rPr>
              <a:t>      1.3 SMOTE</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Hybrid Feature Selection – Information Gain, Chi-Square, Cuckoo Search</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Model Training – Random Forest and XGBoost</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Model Evaluation – Accuracy, Precision, Recall, F1- Score</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XAI Integration – LIME and SHAP</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Creation of User Interface</a:t>
            </a:r>
          </a:p>
          <a:p>
            <a:pPr marL="457200" indent="-457200">
              <a:buAutoNum type="arabicPeriod" startAt="2"/>
            </a:pPr>
            <a:r>
              <a:rPr lang="en-US" sz="2500" dirty="0">
                <a:latin typeface="Times New Roman" panose="02020603050405020304" pitchFamily="18" charset="0"/>
                <a:cs typeface="Times New Roman" panose="02020603050405020304" pitchFamily="18" charset="0"/>
              </a:rPr>
              <a:t>Testing and Validation</a:t>
            </a:r>
          </a:p>
          <a:p>
            <a:pPr marL="0" indent="0">
              <a:buNone/>
            </a:pPr>
            <a:endParaRPr lang="en-US" sz="2500" dirty="0">
              <a:latin typeface="Times New Roman" panose="02020603050405020304" pitchFamily="18" charset="0"/>
              <a:cs typeface="Times New Roman" panose="02020603050405020304" pitchFamily="18" charset="0"/>
            </a:endParaRPr>
          </a:p>
          <a:p>
            <a:pPr marL="0" indent="0">
              <a:buNone/>
            </a:pPr>
            <a:r>
              <a:rPr lang="en-US" sz="2500" dirty="0">
                <a:latin typeface="Times New Roman" panose="02020603050405020304" pitchFamily="18" charset="0"/>
                <a:cs typeface="Times New Roman" panose="02020603050405020304" pitchFamily="18" charset="0"/>
              </a:rPr>
              <a:t>References: [1], [2], [13], [14], [15]</a:t>
            </a:r>
            <a:endParaRPr lang="en-IN" sz="25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D82C43-ABF4-5B70-76AA-8F0A501B5CF7}"/>
              </a:ext>
            </a:extLst>
          </p:cNvPr>
          <p:cNvSpPr>
            <a:spLocks noGrp="1"/>
          </p:cNvSpPr>
          <p:nvPr>
            <p:ph type="sldNum" sz="quarter" idx="12"/>
          </p:nvPr>
        </p:nvSpPr>
        <p:spPr/>
        <p:txBody>
          <a:bodyPr/>
          <a:lstStyle/>
          <a:p>
            <a:fld id="{E603351B-FF63-473B-B5B5-870BE54ED961}" type="slidenum">
              <a:rPr lang="en-IN" smtClean="0"/>
              <a:t>16</a:t>
            </a:fld>
            <a:endParaRPr lang="en-IN"/>
          </a:p>
        </p:txBody>
      </p:sp>
      <p:sp>
        <p:nvSpPr>
          <p:cNvPr id="5" name="Date Placeholder 4">
            <a:extLst>
              <a:ext uri="{FF2B5EF4-FFF2-40B4-BE49-F238E27FC236}">
                <a16:creationId xmlns:a16="http://schemas.microsoft.com/office/drawing/2014/main" id="{CE987F01-DDB0-9BE3-F57C-D1521D72B47B}"/>
              </a:ext>
            </a:extLst>
          </p:cNvPr>
          <p:cNvSpPr>
            <a:spLocks noGrp="1"/>
          </p:cNvSpPr>
          <p:nvPr>
            <p:ph type="dt" sz="half" idx="10"/>
          </p:nvPr>
        </p:nvSpPr>
        <p:spPr/>
        <p:txBody>
          <a:bodyPr/>
          <a:lstStyle/>
          <a:p>
            <a:fld id="{C5E3AAD8-4CEC-4BCE-8358-A6A3FD934D4D}" type="datetime1">
              <a:rPr lang="en-IN" smtClean="0"/>
              <a:t>08-12-2025</a:t>
            </a:fld>
            <a:endParaRPr lang="en-IN"/>
          </a:p>
        </p:txBody>
      </p:sp>
    </p:spTree>
    <p:extLst>
      <p:ext uri="{BB962C8B-B14F-4D97-AF65-F5344CB8AC3E}">
        <p14:creationId xmlns:p14="http://schemas.microsoft.com/office/powerpoint/2010/main" val="61177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047-731C-92C2-F552-394B59DE1CD5}"/>
              </a:ext>
            </a:extLst>
          </p:cNvPr>
          <p:cNvSpPr>
            <a:spLocks noGrp="1"/>
          </p:cNvSpPr>
          <p:nvPr>
            <p:ph type="title"/>
          </p:nvPr>
        </p:nvSpPr>
        <p:spPr>
          <a:xfrm>
            <a:off x="1054510" y="18254"/>
            <a:ext cx="10515600" cy="1325563"/>
          </a:xfrm>
        </p:spPr>
        <p:txBody>
          <a:bodyPr/>
          <a:lstStyle/>
          <a:p>
            <a:r>
              <a:rPr lang="en-US" dirty="0">
                <a:ea typeface="Calibri Light"/>
                <a:cs typeface="Calibri Light"/>
              </a:rPr>
              <a:t>       </a:t>
            </a:r>
            <a:r>
              <a:rPr lang="en-US" dirty="0">
                <a:latin typeface="Times New Roman"/>
                <a:ea typeface="Calibri Light"/>
                <a:cs typeface="Calibri Light"/>
              </a:rPr>
              <a:t> Block Diagram</a:t>
            </a:r>
            <a:endParaRPr lang="en-IN" dirty="0"/>
          </a:p>
        </p:txBody>
      </p:sp>
      <p:sp>
        <p:nvSpPr>
          <p:cNvPr id="3" name="Content Placeholder 2">
            <a:extLst>
              <a:ext uri="{FF2B5EF4-FFF2-40B4-BE49-F238E27FC236}">
                <a16:creationId xmlns:a16="http://schemas.microsoft.com/office/drawing/2014/main" id="{42766FAF-2AF3-580C-96F7-9870CB3578DD}"/>
              </a:ext>
            </a:extLst>
          </p:cNvPr>
          <p:cNvSpPr>
            <a:spLocks noGrp="1"/>
          </p:cNvSpPr>
          <p:nvPr>
            <p:ph idx="1"/>
          </p:nvPr>
        </p:nvSpPr>
        <p:spPr>
          <a:xfrm>
            <a:off x="985684" y="1825624"/>
            <a:ext cx="10515600" cy="4351338"/>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t>
            </a:r>
            <a:br>
              <a:rPr lang="en-US" dirty="0"/>
            </a:br>
            <a:r>
              <a:rPr lang="en-US" dirty="0"/>
              <a:t>			         </a:t>
            </a:r>
            <a:r>
              <a:rPr lang="en-US" sz="1700" i="1" dirty="0">
                <a:latin typeface="Times New Roman" panose="02020603050405020304" pitchFamily="18" charset="0"/>
                <a:cs typeface="Times New Roman" panose="02020603050405020304" pitchFamily="18" charset="0"/>
              </a:rPr>
              <a:t>Fig. 1. Methodology Block Diagram</a:t>
            </a:r>
          </a:p>
        </p:txBody>
      </p:sp>
      <p:sp>
        <p:nvSpPr>
          <p:cNvPr id="4" name="Date Placeholder 3">
            <a:extLst>
              <a:ext uri="{FF2B5EF4-FFF2-40B4-BE49-F238E27FC236}">
                <a16:creationId xmlns:a16="http://schemas.microsoft.com/office/drawing/2014/main" id="{63A04FF2-EEF8-D0C9-F508-80F557D83EB1}"/>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E4DB6D13-0581-987C-E831-250FFA6B78C7}"/>
              </a:ext>
            </a:extLst>
          </p:cNvPr>
          <p:cNvSpPr>
            <a:spLocks noGrp="1"/>
          </p:cNvSpPr>
          <p:nvPr>
            <p:ph type="sldNum" sz="quarter" idx="12"/>
          </p:nvPr>
        </p:nvSpPr>
        <p:spPr/>
        <p:txBody>
          <a:bodyPr/>
          <a:lstStyle/>
          <a:p>
            <a:fld id="{E603351B-FF63-473B-B5B5-870BE54ED961}" type="slidenum">
              <a:rPr lang="en-IN" smtClean="0"/>
              <a:t>17</a:t>
            </a:fld>
            <a:endParaRPr lang="en-IN"/>
          </a:p>
        </p:txBody>
      </p:sp>
      <p:pic>
        <p:nvPicPr>
          <p:cNvPr id="6" name="Content Placeholder 7" descr="A diagram of a data processing process&#10;&#10;AI-generated content may be incorrect.">
            <a:extLst>
              <a:ext uri="{FF2B5EF4-FFF2-40B4-BE49-F238E27FC236}">
                <a16:creationId xmlns:a16="http://schemas.microsoft.com/office/drawing/2014/main" id="{E6792EF1-9EF1-DDF4-3635-44859AA7EAAE}"/>
              </a:ext>
            </a:extLst>
          </p:cNvPr>
          <p:cNvPicPr>
            <a:picLocks noChangeAspect="1"/>
          </p:cNvPicPr>
          <p:nvPr/>
        </p:nvPicPr>
        <p:blipFill>
          <a:blip r:embed="rId2"/>
          <a:stretch>
            <a:fillRect/>
          </a:stretch>
        </p:blipFill>
        <p:spPr>
          <a:xfrm>
            <a:off x="4185392" y="1198677"/>
            <a:ext cx="3660750" cy="4460645"/>
          </a:xfrm>
          <a:prstGeom prst="rect">
            <a:avLst/>
          </a:prstGeom>
        </p:spPr>
      </p:pic>
    </p:spTree>
    <p:extLst>
      <p:ext uri="{BB962C8B-B14F-4D97-AF65-F5344CB8AC3E}">
        <p14:creationId xmlns:p14="http://schemas.microsoft.com/office/powerpoint/2010/main" val="2164497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FB26-612E-D33F-3744-780953C34F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LIME Algorithm</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0CB1539-F7D2-02E6-A5F2-A88A6FFD9F8D}"/>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2B4EEBE9-E39B-43D1-F299-B5B4CBA72F3E}"/>
              </a:ext>
            </a:extLst>
          </p:cNvPr>
          <p:cNvSpPr>
            <a:spLocks noGrp="1"/>
          </p:cNvSpPr>
          <p:nvPr>
            <p:ph type="sldNum" sz="quarter" idx="12"/>
          </p:nvPr>
        </p:nvSpPr>
        <p:spPr/>
        <p:txBody>
          <a:bodyPr/>
          <a:lstStyle/>
          <a:p>
            <a:fld id="{E603351B-FF63-473B-B5B5-870BE54ED961}" type="slidenum">
              <a:rPr lang="en-IN" smtClean="0"/>
              <a:t>18</a:t>
            </a:fld>
            <a:endParaRPr lang="en-IN"/>
          </a:p>
        </p:txBody>
      </p:sp>
      <p:pic>
        <p:nvPicPr>
          <p:cNvPr id="7" name="Picture 6">
            <a:extLst>
              <a:ext uri="{FF2B5EF4-FFF2-40B4-BE49-F238E27FC236}">
                <a16:creationId xmlns:a16="http://schemas.microsoft.com/office/drawing/2014/main" id="{12FA62FE-1E69-23F0-D354-12F5857808A5}"/>
              </a:ext>
            </a:extLst>
          </p:cNvPr>
          <p:cNvPicPr>
            <a:picLocks noChangeAspect="1"/>
          </p:cNvPicPr>
          <p:nvPr/>
        </p:nvPicPr>
        <p:blipFill>
          <a:blip r:embed="rId2"/>
          <a:stretch>
            <a:fillRect/>
          </a:stretch>
        </p:blipFill>
        <p:spPr>
          <a:xfrm>
            <a:off x="1209368" y="1486407"/>
            <a:ext cx="8918475" cy="4471941"/>
          </a:xfrm>
          <a:prstGeom prst="rect">
            <a:avLst/>
          </a:prstGeom>
        </p:spPr>
      </p:pic>
    </p:spTree>
    <p:extLst>
      <p:ext uri="{BB962C8B-B14F-4D97-AF65-F5344CB8AC3E}">
        <p14:creationId xmlns:p14="http://schemas.microsoft.com/office/powerpoint/2010/main" val="104750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D116-52A5-28D8-E799-4686D5EFB5CF}"/>
              </a:ext>
            </a:extLst>
          </p:cNvPr>
          <p:cNvSpPr>
            <a:spLocks noGrp="1"/>
          </p:cNvSpPr>
          <p:nvPr>
            <p:ph type="title"/>
          </p:nvPr>
        </p:nvSpPr>
        <p:spPr>
          <a:xfrm>
            <a:off x="484239" y="-175650"/>
            <a:ext cx="10515600" cy="1325563"/>
          </a:xfrm>
        </p:spPr>
        <p:txBody>
          <a:bodyPr/>
          <a:lstStyle/>
          <a:p>
            <a:r>
              <a:rPr lang="en-US" dirty="0">
                <a:latin typeface="Times New Roman" panose="02020603050405020304" pitchFamily="18" charset="0"/>
                <a:cs typeface="Times New Roman" panose="02020603050405020304" pitchFamily="18" charset="0"/>
              </a:rPr>
              <a:t>SHAP Algorithm</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59368A10-BFC7-7785-3875-6B1414755A1C}"/>
              </a:ext>
            </a:extLst>
          </p:cNvPr>
          <p:cNvPicPr>
            <a:picLocks noGrp="1" noChangeAspect="1"/>
          </p:cNvPicPr>
          <p:nvPr>
            <p:ph idx="1"/>
          </p:nvPr>
        </p:nvPicPr>
        <p:blipFill>
          <a:blip r:embed="rId2"/>
          <a:stretch>
            <a:fillRect/>
          </a:stretch>
        </p:blipFill>
        <p:spPr>
          <a:xfrm>
            <a:off x="1192161" y="835781"/>
            <a:ext cx="5405284" cy="5632690"/>
          </a:xfrm>
          <a:prstGeom prst="rect">
            <a:avLst/>
          </a:prstGeom>
        </p:spPr>
      </p:pic>
      <p:sp>
        <p:nvSpPr>
          <p:cNvPr id="4" name="Date Placeholder 3">
            <a:extLst>
              <a:ext uri="{FF2B5EF4-FFF2-40B4-BE49-F238E27FC236}">
                <a16:creationId xmlns:a16="http://schemas.microsoft.com/office/drawing/2014/main" id="{BCB2DD45-11B4-F5EC-83D5-A43D14EDDF27}"/>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074B24B4-1763-5EC9-85D0-F55868C5F020}"/>
              </a:ext>
            </a:extLst>
          </p:cNvPr>
          <p:cNvSpPr>
            <a:spLocks noGrp="1"/>
          </p:cNvSpPr>
          <p:nvPr>
            <p:ph type="sldNum" sz="quarter" idx="12"/>
          </p:nvPr>
        </p:nvSpPr>
        <p:spPr/>
        <p:txBody>
          <a:bodyPr/>
          <a:lstStyle/>
          <a:p>
            <a:fld id="{E603351B-FF63-473B-B5B5-870BE54ED961}" type="slidenum">
              <a:rPr lang="en-IN" smtClean="0"/>
              <a:t>19</a:t>
            </a:fld>
            <a:endParaRPr lang="en-IN"/>
          </a:p>
        </p:txBody>
      </p:sp>
    </p:spTree>
    <p:extLst>
      <p:ext uri="{BB962C8B-B14F-4D97-AF65-F5344CB8AC3E}">
        <p14:creationId xmlns:p14="http://schemas.microsoft.com/office/powerpoint/2010/main" val="2053186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A620-7315-C2C3-1243-2B7CB3A4F665}"/>
              </a:ext>
            </a:extLst>
          </p:cNvPr>
          <p:cNvSpPr>
            <a:spLocks noGrp="1"/>
          </p:cNvSpPr>
          <p:nvPr>
            <p:ph type="title"/>
          </p:nvPr>
        </p:nvSpPr>
        <p:spPr>
          <a:xfrm>
            <a:off x="838200" y="178772"/>
            <a:ext cx="10515600" cy="1325563"/>
          </a:xfrm>
        </p:spPr>
        <p:txBody>
          <a:bodyPr/>
          <a:lstStyle/>
          <a:p>
            <a:pPr algn="ctr"/>
            <a:r>
              <a:rPr lang="en-US">
                <a:latin typeface="Times New Roman" panose="02020603050405020304" pitchFamily="18" charset="0"/>
                <a:cs typeface="Times New Roman" panose="02020603050405020304" pitchFamily="18" charset="0"/>
              </a:rPr>
              <a:t>Outline</a:t>
            </a:r>
            <a:endParaRPr lang="en-IN"/>
          </a:p>
        </p:txBody>
      </p:sp>
      <p:sp>
        <p:nvSpPr>
          <p:cNvPr id="3" name="Content Placeholder 2">
            <a:extLst>
              <a:ext uri="{FF2B5EF4-FFF2-40B4-BE49-F238E27FC236}">
                <a16:creationId xmlns:a16="http://schemas.microsoft.com/office/drawing/2014/main" id="{76D1A482-86D5-F990-4831-527AF62437A3}"/>
              </a:ext>
            </a:extLst>
          </p:cNvPr>
          <p:cNvSpPr>
            <a:spLocks noGrp="1"/>
          </p:cNvSpPr>
          <p:nvPr>
            <p:ph idx="1"/>
          </p:nvPr>
        </p:nvSpPr>
        <p:spPr>
          <a:xfrm>
            <a:off x="838200" y="1280600"/>
            <a:ext cx="10515600" cy="5006924"/>
          </a:xfrm>
        </p:spPr>
        <p:txBody>
          <a:bodyPr>
            <a:normAutofit lnSpcReduction="10000"/>
          </a:bodyPr>
          <a:lstStyle/>
          <a:p>
            <a:r>
              <a:rPr lang="en-US" dirty="0">
                <a:latin typeface="Times New Roman" panose="02020603050405020304" pitchFamily="18" charset="0"/>
                <a:cs typeface="Times New Roman" panose="02020603050405020304" pitchFamily="18" charset="0"/>
              </a:rPr>
              <a:t>Motivation</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Objectives</a:t>
            </a:r>
          </a:p>
          <a:p>
            <a:r>
              <a:rPr lang="en-US" dirty="0">
                <a:latin typeface="Times New Roman" panose="02020603050405020304" pitchFamily="18" charset="0"/>
                <a:cs typeface="Times New Roman" panose="02020603050405020304" pitchFamily="18" charset="0"/>
              </a:rPr>
              <a:t>Literature Survey</a:t>
            </a:r>
          </a:p>
          <a:p>
            <a:r>
              <a:rPr lang="en-US" dirty="0">
                <a:latin typeface="Times New Roman" panose="02020603050405020304" pitchFamily="18" charset="0"/>
                <a:cs typeface="Times New Roman" panose="02020603050405020304" pitchFamily="18" charset="0"/>
              </a:rPr>
              <a:t>Milestones and Deliverables</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Results and Discussion</a:t>
            </a:r>
          </a:p>
          <a:p>
            <a:r>
              <a:rPr lang="en-US" dirty="0">
                <a:latin typeface="Times New Roman" panose="02020603050405020304" pitchFamily="18" charset="0"/>
                <a:cs typeface="Times New Roman" panose="02020603050405020304" pitchFamily="18" charset="0"/>
              </a:rPr>
              <a:t>Validation and Testing </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References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7CD53683-0282-97A9-A082-C817C6B587FD}"/>
              </a:ext>
            </a:extLst>
          </p:cNvPr>
          <p:cNvSpPr>
            <a:spLocks noGrp="1"/>
          </p:cNvSpPr>
          <p:nvPr>
            <p:ph type="dt" sz="half" idx="10"/>
          </p:nvPr>
        </p:nvSpPr>
        <p:spPr/>
        <p:txBody>
          <a:bodyPr/>
          <a:lstStyle/>
          <a:p>
            <a:fld id="{F4A3C5AF-A6FF-45A6-B747-E9D5CCB918B3}" type="datetime1">
              <a:rPr lang="en-IN" smtClean="0"/>
              <a:t>08-12-2025</a:t>
            </a:fld>
            <a:endParaRPr lang="en-IN" dirty="0"/>
          </a:p>
        </p:txBody>
      </p:sp>
      <p:sp>
        <p:nvSpPr>
          <p:cNvPr id="5" name="Slide Number Placeholder 4">
            <a:extLst>
              <a:ext uri="{FF2B5EF4-FFF2-40B4-BE49-F238E27FC236}">
                <a16:creationId xmlns:a16="http://schemas.microsoft.com/office/drawing/2014/main" id="{145D09DF-3FBA-6950-7E7D-714E32151C8B}"/>
              </a:ext>
            </a:extLst>
          </p:cNvPr>
          <p:cNvSpPr>
            <a:spLocks noGrp="1"/>
          </p:cNvSpPr>
          <p:nvPr>
            <p:ph type="sldNum" sz="quarter" idx="12"/>
          </p:nvPr>
        </p:nvSpPr>
        <p:spPr/>
        <p:txBody>
          <a:bodyPr/>
          <a:lstStyle/>
          <a:p>
            <a:fld id="{E603351B-FF63-473B-B5B5-870BE54ED961}" type="slidenum">
              <a:rPr lang="en-IN" smtClean="0"/>
              <a:t>2</a:t>
            </a:fld>
            <a:endParaRPr lang="en-IN"/>
          </a:p>
        </p:txBody>
      </p:sp>
    </p:spTree>
    <p:extLst>
      <p:ext uri="{BB962C8B-B14F-4D97-AF65-F5344CB8AC3E}">
        <p14:creationId xmlns:p14="http://schemas.microsoft.com/office/powerpoint/2010/main" val="166599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F9D6-5324-5663-E19E-D0D8191E57EE}"/>
              </a:ext>
            </a:extLst>
          </p:cNvPr>
          <p:cNvSpPr>
            <a:spLocks noGrp="1"/>
          </p:cNvSpPr>
          <p:nvPr>
            <p:ph type="title"/>
          </p:nvPr>
        </p:nvSpPr>
        <p:spPr>
          <a:xfrm>
            <a:off x="985684" y="2420067"/>
            <a:ext cx="10515600" cy="1325563"/>
          </a:xfrm>
        </p:spPr>
        <p:txBody>
          <a:bodyPr/>
          <a:lstStyle/>
          <a:p>
            <a:pPr algn="ctr"/>
            <a:r>
              <a:rPr lang="en-US" dirty="0">
                <a:latin typeface="Times New Roman" panose="02020603050405020304" pitchFamily="18" charset="0"/>
                <a:cs typeface="Times New Roman" panose="02020603050405020304" pitchFamily="18" charset="0"/>
              </a:rPr>
              <a:t>Results and Discussion</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3AB6633-4ECD-F588-4241-BBA0DF43D42A}"/>
              </a:ext>
            </a:extLst>
          </p:cNvPr>
          <p:cNvSpPr>
            <a:spLocks noGrp="1"/>
          </p:cNvSpPr>
          <p:nvPr>
            <p:ph type="dt" sz="half" idx="10"/>
          </p:nvPr>
        </p:nvSpPr>
        <p:spPr/>
        <p:txBody>
          <a:bodyPr/>
          <a:lstStyle/>
          <a:p>
            <a:fld id="{83EEECE1-B140-437A-9FC4-5A9E5B9E39E5}" type="datetime1">
              <a:rPr lang="en-IN" smtClean="0"/>
              <a:t>08-12-2025</a:t>
            </a:fld>
            <a:endParaRPr lang="en-IN"/>
          </a:p>
        </p:txBody>
      </p:sp>
      <p:sp>
        <p:nvSpPr>
          <p:cNvPr id="4" name="Slide Number Placeholder 3">
            <a:extLst>
              <a:ext uri="{FF2B5EF4-FFF2-40B4-BE49-F238E27FC236}">
                <a16:creationId xmlns:a16="http://schemas.microsoft.com/office/drawing/2014/main" id="{5DB27F35-9AC1-226D-6C00-67BA5A585FA1}"/>
              </a:ext>
            </a:extLst>
          </p:cNvPr>
          <p:cNvSpPr>
            <a:spLocks noGrp="1"/>
          </p:cNvSpPr>
          <p:nvPr>
            <p:ph type="sldNum" sz="quarter" idx="12"/>
          </p:nvPr>
        </p:nvSpPr>
        <p:spPr/>
        <p:txBody>
          <a:bodyPr/>
          <a:lstStyle/>
          <a:p>
            <a:fld id="{E603351B-FF63-473B-B5B5-870BE54ED961}" type="slidenum">
              <a:rPr lang="en-IN" smtClean="0"/>
              <a:t>20</a:t>
            </a:fld>
            <a:endParaRPr lang="en-IN"/>
          </a:p>
        </p:txBody>
      </p:sp>
    </p:spTree>
    <p:extLst>
      <p:ext uri="{BB962C8B-B14F-4D97-AF65-F5344CB8AC3E}">
        <p14:creationId xmlns:p14="http://schemas.microsoft.com/office/powerpoint/2010/main" val="23502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8BA70-E02C-0809-45CF-795DAB38E01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6F4210E-17F2-87F8-045B-E8A7C678424F}"/>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87AB06E1-CF93-19D8-5B7F-306FBF302228}"/>
              </a:ext>
            </a:extLst>
          </p:cNvPr>
          <p:cNvSpPr>
            <a:spLocks noGrp="1"/>
          </p:cNvSpPr>
          <p:nvPr>
            <p:ph type="sldNum" sz="quarter" idx="12"/>
          </p:nvPr>
        </p:nvSpPr>
        <p:spPr/>
        <p:txBody>
          <a:bodyPr/>
          <a:lstStyle/>
          <a:p>
            <a:fld id="{E603351B-FF63-473B-B5B5-870BE54ED961}" type="slidenum">
              <a:rPr lang="en-IN" smtClean="0"/>
              <a:t>21</a:t>
            </a:fld>
            <a:endParaRPr lang="en-IN"/>
          </a:p>
        </p:txBody>
      </p:sp>
      <p:sp>
        <p:nvSpPr>
          <p:cNvPr id="8" name="TextBox 7">
            <a:extLst>
              <a:ext uri="{FF2B5EF4-FFF2-40B4-BE49-F238E27FC236}">
                <a16:creationId xmlns:a16="http://schemas.microsoft.com/office/drawing/2014/main" id="{B6E27B12-AE6C-A8D3-D0A1-43F286C0D348}"/>
              </a:ext>
            </a:extLst>
          </p:cNvPr>
          <p:cNvSpPr txBox="1"/>
          <p:nvPr/>
        </p:nvSpPr>
        <p:spPr>
          <a:xfrm>
            <a:off x="4581833" y="5892581"/>
            <a:ext cx="4028767" cy="646331"/>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Fig. 1. LIME Explanation for sample 739 - </a:t>
            </a:r>
            <a:endParaRPr lang="en-IN" i="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3EF2419B-C226-755D-29DD-72B4AA09B0A2}"/>
              </a:ext>
            </a:extLst>
          </p:cNvPr>
          <p:cNvSpPr>
            <a:spLocks noGrp="1"/>
          </p:cNvSpPr>
          <p:nvPr>
            <p:ph idx="1"/>
          </p:nvPr>
        </p:nvSpPr>
        <p:spPr>
          <a:xfrm>
            <a:off x="734961" y="1035082"/>
            <a:ext cx="10493478" cy="5413580"/>
          </a:xfrm>
        </p:spPr>
        <p:txBody>
          <a:bodyPr/>
          <a:lstStyle/>
          <a:p>
            <a:pPr marL="0" indent="0">
              <a:buNone/>
            </a:pPr>
            <a:r>
              <a:rPr lang="en-IN" dirty="0">
                <a:latin typeface="Times New Roman" panose="02020603050405020304" pitchFamily="18" charset="0"/>
                <a:cs typeface="Times New Roman" panose="02020603050405020304" pitchFamily="18" charset="0"/>
              </a:rPr>
              <a:t>UNSW-NB15 – LIME for Random Forest</a:t>
            </a:r>
          </a:p>
          <a:p>
            <a:pPr marL="0" indent="0">
              <a:buNone/>
            </a:pPr>
            <a:endParaRPr lang="en-IN" dirty="0"/>
          </a:p>
          <a:p>
            <a:pPr marL="0" indent="0">
              <a:buNone/>
            </a:pPr>
            <a:r>
              <a:rPr lang="en-IN" dirty="0"/>
              <a:t>	</a:t>
            </a:r>
          </a:p>
        </p:txBody>
      </p:sp>
      <p:pic>
        <p:nvPicPr>
          <p:cNvPr id="9" name="Picture 8">
            <a:extLst>
              <a:ext uri="{FF2B5EF4-FFF2-40B4-BE49-F238E27FC236}">
                <a16:creationId xmlns:a16="http://schemas.microsoft.com/office/drawing/2014/main" id="{295DBEE2-D7BE-D649-A23A-9E461C019E3F}"/>
              </a:ext>
            </a:extLst>
          </p:cNvPr>
          <p:cNvPicPr>
            <a:picLocks noChangeAspect="1"/>
          </p:cNvPicPr>
          <p:nvPr/>
        </p:nvPicPr>
        <p:blipFill>
          <a:blip r:embed="rId2"/>
          <a:stretch>
            <a:fillRect/>
          </a:stretch>
        </p:blipFill>
        <p:spPr>
          <a:xfrm>
            <a:off x="2384321" y="1591162"/>
            <a:ext cx="6980903" cy="4363064"/>
          </a:xfrm>
          <a:prstGeom prst="rect">
            <a:avLst/>
          </a:prstGeom>
        </p:spPr>
      </p:pic>
      <p:sp>
        <p:nvSpPr>
          <p:cNvPr id="2" name="TextBox 1">
            <a:extLst>
              <a:ext uri="{FF2B5EF4-FFF2-40B4-BE49-F238E27FC236}">
                <a16:creationId xmlns:a16="http://schemas.microsoft.com/office/drawing/2014/main" id="{4659A9FA-CF8E-9BBD-8508-845B37B790EC}"/>
              </a:ext>
            </a:extLst>
          </p:cNvPr>
          <p:cNvSpPr txBox="1"/>
          <p:nvPr/>
        </p:nvSpPr>
        <p:spPr>
          <a:xfrm>
            <a:off x="734961" y="216310"/>
            <a:ext cx="3493264"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Recap – Review 1.3</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9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294D1C1-9843-D661-B863-91BFD3A51F61}"/>
              </a:ext>
            </a:extLst>
          </p:cNvPr>
          <p:cNvPicPr>
            <a:picLocks noGrp="1" noChangeAspect="1"/>
          </p:cNvPicPr>
          <p:nvPr>
            <p:ph idx="1"/>
          </p:nvPr>
        </p:nvPicPr>
        <p:blipFill>
          <a:blip r:embed="rId2"/>
          <a:srcRect t="17762" b="16106"/>
          <a:stretch>
            <a:fillRect/>
          </a:stretch>
        </p:blipFill>
        <p:spPr>
          <a:xfrm>
            <a:off x="943565" y="136525"/>
            <a:ext cx="10410235" cy="6056295"/>
          </a:xfrm>
          <a:prstGeom prst="rect">
            <a:avLst/>
          </a:prstGeom>
        </p:spPr>
      </p:pic>
      <p:sp>
        <p:nvSpPr>
          <p:cNvPr id="4" name="Date Placeholder 3">
            <a:extLst>
              <a:ext uri="{FF2B5EF4-FFF2-40B4-BE49-F238E27FC236}">
                <a16:creationId xmlns:a16="http://schemas.microsoft.com/office/drawing/2014/main" id="{EF81FB91-C585-D4B3-694C-42EA7946CE88}"/>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7B7C1929-929F-E98D-71BD-5EF93C90681D}"/>
              </a:ext>
            </a:extLst>
          </p:cNvPr>
          <p:cNvSpPr>
            <a:spLocks noGrp="1"/>
          </p:cNvSpPr>
          <p:nvPr>
            <p:ph type="sldNum" sz="quarter" idx="12"/>
          </p:nvPr>
        </p:nvSpPr>
        <p:spPr/>
        <p:txBody>
          <a:bodyPr/>
          <a:lstStyle/>
          <a:p>
            <a:fld id="{E603351B-FF63-473B-B5B5-870BE54ED961}" type="slidenum">
              <a:rPr lang="en-IN" smtClean="0"/>
              <a:t>22</a:t>
            </a:fld>
            <a:endParaRPr lang="en-I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8E297A-3CEC-DC23-C1A6-6A05BE7EAFB2}"/>
                  </a:ext>
                </a:extLst>
              </p:cNvPr>
              <p:cNvSpPr txBox="1"/>
              <p:nvPr/>
            </p:nvSpPr>
            <p:spPr>
              <a:xfrm>
                <a:off x="4388753" y="6192820"/>
                <a:ext cx="4084195" cy="369332"/>
              </a:xfrm>
              <a:prstGeom prst="rect">
                <a:avLst/>
              </a:prstGeom>
              <a:noFill/>
            </p:spPr>
            <p:txBody>
              <a:bodyPr wrap="none" rtlCol="0">
                <a:spAutoFit/>
              </a:bodyPr>
              <a:lstStyle/>
              <a:p>
                <a:r>
                  <a:rPr lang="en-IN" i="1" dirty="0">
                    <a:latin typeface="Times New Roman" panose="02020603050405020304" pitchFamily="18" charset="0"/>
                    <a:cs typeface="Times New Roman" panose="02020603050405020304" pitchFamily="18" charset="0"/>
                  </a:rPr>
                  <a:t>Fig. 2. </a:t>
                </a:r>
                <a14:m>
                  <m:oMath xmlns:m="http://schemas.openxmlformats.org/officeDocument/2006/math">
                    <m:r>
                      <a:rPr lang="en-IN" i="1" smtClean="0">
                        <a:latin typeface="Cambria Math" panose="02040503050406030204" pitchFamily="18" charset="0"/>
                        <a:ea typeface="Cambria Math" panose="02040503050406030204" pitchFamily="18" charset="0"/>
                      </a:rPr>
                      <m:t>𝛽</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𝐶𝑜𝑒𝑓𝑓𝑖𝑐𝑖𝑒𝑛𝑡𝑠</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𝑓𝑜𝑟</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𝑠𝑎𝑚𝑝𝑙𝑒</m:t>
                    </m:r>
                    <m:r>
                      <a:rPr lang="en-IN" b="0" i="1" smtClean="0">
                        <a:latin typeface="Cambria Math" panose="02040503050406030204" pitchFamily="18" charset="0"/>
                        <a:ea typeface="Cambria Math" panose="02040503050406030204" pitchFamily="18" charset="0"/>
                      </a:rPr>
                      <m:t> 739 </m:t>
                    </m:r>
                  </m:oMath>
                </a14:m>
                <a:endParaRPr lang="en-IN" i="1"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A8E297A-3CEC-DC23-C1A6-6A05BE7EAFB2}"/>
                  </a:ext>
                </a:extLst>
              </p:cNvPr>
              <p:cNvSpPr txBox="1">
                <a:spLocks noRot="1" noChangeAspect="1" noMove="1" noResize="1" noEditPoints="1" noAdjustHandles="1" noChangeArrowheads="1" noChangeShapeType="1" noTextEdit="1"/>
              </p:cNvSpPr>
              <p:nvPr/>
            </p:nvSpPr>
            <p:spPr>
              <a:xfrm>
                <a:off x="4388753" y="6192820"/>
                <a:ext cx="4084195" cy="369332"/>
              </a:xfrm>
              <a:prstGeom prst="rect">
                <a:avLst/>
              </a:prstGeom>
              <a:blipFill>
                <a:blip r:embed="rId3"/>
                <a:stretch>
                  <a:fillRect l="-1343" t="-10000" b="-26667"/>
                </a:stretch>
              </a:blipFill>
            </p:spPr>
            <p:txBody>
              <a:bodyPr/>
              <a:lstStyle/>
              <a:p>
                <a:r>
                  <a:rPr lang="en-IN">
                    <a:noFill/>
                  </a:rPr>
                  <a:t> </a:t>
                </a:r>
              </a:p>
            </p:txBody>
          </p:sp>
        </mc:Fallback>
      </mc:AlternateContent>
    </p:spTree>
    <p:extLst>
      <p:ext uri="{BB962C8B-B14F-4D97-AF65-F5344CB8AC3E}">
        <p14:creationId xmlns:p14="http://schemas.microsoft.com/office/powerpoint/2010/main" val="209858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9F4E-E6DF-CF0D-A1D3-0A149338304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92395B8-1241-5583-5678-D839C3734AC7}"/>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815D5E6E-AC00-E480-06EC-9ED0C87C998D}"/>
              </a:ext>
            </a:extLst>
          </p:cNvPr>
          <p:cNvSpPr>
            <a:spLocks noGrp="1"/>
          </p:cNvSpPr>
          <p:nvPr>
            <p:ph type="sldNum" sz="quarter" idx="12"/>
          </p:nvPr>
        </p:nvSpPr>
        <p:spPr/>
        <p:txBody>
          <a:bodyPr/>
          <a:lstStyle/>
          <a:p>
            <a:fld id="{E603351B-FF63-473B-B5B5-870BE54ED961}" type="slidenum">
              <a:rPr lang="en-IN" smtClean="0"/>
              <a:t>23</a:t>
            </a:fld>
            <a:endParaRPr lang="en-IN"/>
          </a:p>
        </p:txBody>
      </p:sp>
      <p:sp>
        <p:nvSpPr>
          <p:cNvPr id="8" name="TextBox 7">
            <a:extLst>
              <a:ext uri="{FF2B5EF4-FFF2-40B4-BE49-F238E27FC236}">
                <a16:creationId xmlns:a16="http://schemas.microsoft.com/office/drawing/2014/main" id="{7577CEFF-6D03-B0C0-571C-2985D38F1CF0}"/>
              </a:ext>
            </a:extLst>
          </p:cNvPr>
          <p:cNvSpPr txBox="1"/>
          <p:nvPr/>
        </p:nvSpPr>
        <p:spPr>
          <a:xfrm>
            <a:off x="4581833" y="5666670"/>
            <a:ext cx="402876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Fig. 3. LIME Explanation for sample 739</a:t>
            </a:r>
            <a:endParaRPr lang="en-IN" i="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3E41A97-7362-4081-790B-8D3ED59AC523}"/>
              </a:ext>
            </a:extLst>
          </p:cNvPr>
          <p:cNvSpPr>
            <a:spLocks noGrp="1"/>
          </p:cNvSpPr>
          <p:nvPr>
            <p:ph idx="1"/>
          </p:nvPr>
        </p:nvSpPr>
        <p:spPr>
          <a:xfrm>
            <a:off x="734961" y="265471"/>
            <a:ext cx="10493478" cy="5954354"/>
          </a:xfrm>
        </p:spPr>
        <p:txBody>
          <a:bodyPr/>
          <a:lstStyle/>
          <a:p>
            <a:pPr marL="0" indent="0">
              <a:buNone/>
            </a:pPr>
            <a:r>
              <a:rPr lang="en-IN" dirty="0">
                <a:latin typeface="Times New Roman" panose="02020603050405020304" pitchFamily="18" charset="0"/>
                <a:cs typeface="Times New Roman" panose="02020603050405020304" pitchFamily="18" charset="0"/>
              </a:rPr>
              <a:t>UNSW-NB15 – LIME for XGBoost</a:t>
            </a:r>
          </a:p>
          <a:p>
            <a:pPr marL="0" indent="0">
              <a:buNone/>
            </a:pPr>
            <a:endParaRPr lang="en-IN" dirty="0"/>
          </a:p>
          <a:p>
            <a:pPr marL="0" indent="0">
              <a:buNone/>
            </a:pPr>
            <a:r>
              <a:rPr lang="en-IN" dirty="0"/>
              <a:t>	</a:t>
            </a:r>
          </a:p>
        </p:txBody>
      </p:sp>
      <p:pic>
        <p:nvPicPr>
          <p:cNvPr id="7" name="Picture 6">
            <a:extLst>
              <a:ext uri="{FF2B5EF4-FFF2-40B4-BE49-F238E27FC236}">
                <a16:creationId xmlns:a16="http://schemas.microsoft.com/office/drawing/2014/main" id="{5A7D36E7-09B2-F638-F24B-02B9845A3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702" y="1143189"/>
            <a:ext cx="7314595" cy="4571622"/>
          </a:xfrm>
          <a:prstGeom prst="rect">
            <a:avLst/>
          </a:prstGeom>
        </p:spPr>
      </p:pic>
    </p:spTree>
    <p:extLst>
      <p:ext uri="{BB962C8B-B14F-4D97-AF65-F5344CB8AC3E}">
        <p14:creationId xmlns:p14="http://schemas.microsoft.com/office/powerpoint/2010/main" val="2593154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CBCA87-907C-AD55-87FF-3087A232849F}"/>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066AA558-5FBB-F981-CB9C-0C89927EA704}"/>
              </a:ext>
            </a:extLst>
          </p:cNvPr>
          <p:cNvSpPr>
            <a:spLocks noGrp="1"/>
          </p:cNvSpPr>
          <p:nvPr>
            <p:ph type="sldNum" sz="quarter" idx="12"/>
          </p:nvPr>
        </p:nvSpPr>
        <p:spPr/>
        <p:txBody>
          <a:bodyPr/>
          <a:lstStyle/>
          <a:p>
            <a:fld id="{E603351B-FF63-473B-B5B5-870BE54ED961}" type="slidenum">
              <a:rPr lang="en-IN" smtClean="0"/>
              <a:t>24</a:t>
            </a:fld>
            <a:endParaRPr lang="en-IN"/>
          </a:p>
        </p:txBody>
      </p:sp>
      <p:pic>
        <p:nvPicPr>
          <p:cNvPr id="8" name="Content Placeholder 7">
            <a:extLst>
              <a:ext uri="{FF2B5EF4-FFF2-40B4-BE49-F238E27FC236}">
                <a16:creationId xmlns:a16="http://schemas.microsoft.com/office/drawing/2014/main" id="{3FC66DFE-94A1-6C00-A1A9-A380E6FFA5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818" b="15652"/>
          <a:stretch>
            <a:fillRect/>
          </a:stretch>
        </p:blipFill>
        <p:spPr>
          <a:xfrm>
            <a:off x="970936" y="136525"/>
            <a:ext cx="10382864" cy="5987407"/>
          </a:xfrm>
        </p:spPr>
      </p:pic>
      <p:sp>
        <p:nvSpPr>
          <p:cNvPr id="11" name="TextBox 10">
            <a:extLst>
              <a:ext uri="{FF2B5EF4-FFF2-40B4-BE49-F238E27FC236}">
                <a16:creationId xmlns:a16="http://schemas.microsoft.com/office/drawing/2014/main" id="{2BCE6E61-5602-F1B8-4601-2CCF3107A072}"/>
              </a:ext>
            </a:extLst>
          </p:cNvPr>
          <p:cNvSpPr txBox="1"/>
          <p:nvPr/>
        </p:nvSpPr>
        <p:spPr>
          <a:xfrm>
            <a:off x="4090219" y="6055475"/>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4. LIME Explanation for sample 739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921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6A2D-15F0-09F6-5B35-3B47AFC4E114}"/>
              </a:ext>
            </a:extLst>
          </p:cNvPr>
          <p:cNvSpPr>
            <a:spLocks noGrp="1"/>
          </p:cNvSpPr>
          <p:nvPr>
            <p:ph type="title"/>
          </p:nvPr>
        </p:nvSpPr>
        <p:spPr>
          <a:xfrm>
            <a:off x="3168445" y="-344322"/>
            <a:ext cx="10515600" cy="1325563"/>
          </a:xfrm>
        </p:spPr>
        <p:txBody>
          <a:bodyPr/>
          <a:lstStyle/>
          <a:p>
            <a:r>
              <a:rPr lang="en-IN" dirty="0">
                <a:latin typeface="Times New Roman" panose="02020603050405020304" pitchFamily="18" charset="0"/>
                <a:cs typeface="Times New Roman" panose="02020603050405020304" pitchFamily="18" charset="0"/>
              </a:rPr>
              <a:t>Example traffic cases LIME</a:t>
            </a:r>
          </a:p>
        </p:txBody>
      </p:sp>
      <p:pic>
        <p:nvPicPr>
          <p:cNvPr id="9" name="Content Placeholder 8">
            <a:extLst>
              <a:ext uri="{FF2B5EF4-FFF2-40B4-BE49-F238E27FC236}">
                <a16:creationId xmlns:a16="http://schemas.microsoft.com/office/drawing/2014/main" id="{641DE99D-D513-F9D5-31A5-4486B90B7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826" y="902865"/>
            <a:ext cx="4464298" cy="2790187"/>
          </a:xfrm>
        </p:spPr>
      </p:pic>
      <p:sp>
        <p:nvSpPr>
          <p:cNvPr id="4" name="Date Placeholder 3">
            <a:extLst>
              <a:ext uri="{FF2B5EF4-FFF2-40B4-BE49-F238E27FC236}">
                <a16:creationId xmlns:a16="http://schemas.microsoft.com/office/drawing/2014/main" id="{3701BC1B-FD16-0825-C268-AC510F5543F4}"/>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BD598506-C96D-EC55-CB68-542C18E0ABAC}"/>
              </a:ext>
            </a:extLst>
          </p:cNvPr>
          <p:cNvSpPr>
            <a:spLocks noGrp="1"/>
          </p:cNvSpPr>
          <p:nvPr>
            <p:ph type="sldNum" sz="quarter" idx="12"/>
          </p:nvPr>
        </p:nvSpPr>
        <p:spPr/>
        <p:txBody>
          <a:bodyPr/>
          <a:lstStyle/>
          <a:p>
            <a:fld id="{E603351B-FF63-473B-B5B5-870BE54ED961}" type="slidenum">
              <a:rPr lang="en-IN" smtClean="0"/>
              <a:t>25</a:t>
            </a:fld>
            <a:endParaRPr lang="en-IN" dirty="0"/>
          </a:p>
        </p:txBody>
      </p:sp>
      <p:pic>
        <p:nvPicPr>
          <p:cNvPr id="11" name="Picture 10">
            <a:extLst>
              <a:ext uri="{FF2B5EF4-FFF2-40B4-BE49-F238E27FC236}">
                <a16:creationId xmlns:a16="http://schemas.microsoft.com/office/drawing/2014/main" id="{76C53294-61E7-039B-952D-EC3BD1ECC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878" y="902865"/>
            <a:ext cx="4822077" cy="2867112"/>
          </a:xfrm>
          <a:prstGeom prst="rect">
            <a:avLst/>
          </a:prstGeom>
        </p:spPr>
      </p:pic>
      <p:pic>
        <p:nvPicPr>
          <p:cNvPr id="13" name="Picture 12">
            <a:extLst>
              <a:ext uri="{FF2B5EF4-FFF2-40B4-BE49-F238E27FC236}">
                <a16:creationId xmlns:a16="http://schemas.microsoft.com/office/drawing/2014/main" id="{1BB03FA8-A9D3-D0A1-D44B-D958D9A7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622" y="3693052"/>
            <a:ext cx="4223502" cy="2639689"/>
          </a:xfrm>
          <a:prstGeom prst="rect">
            <a:avLst/>
          </a:prstGeom>
        </p:spPr>
      </p:pic>
      <p:pic>
        <p:nvPicPr>
          <p:cNvPr id="15" name="Picture 14">
            <a:extLst>
              <a:ext uri="{FF2B5EF4-FFF2-40B4-BE49-F238E27FC236}">
                <a16:creationId xmlns:a16="http://schemas.microsoft.com/office/drawing/2014/main" id="{4964E4BD-35FC-796C-B1B3-3CEFF3470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154" y="3736287"/>
            <a:ext cx="4392801" cy="2745501"/>
          </a:xfrm>
          <a:prstGeom prst="rect">
            <a:avLst/>
          </a:prstGeom>
        </p:spPr>
      </p:pic>
    </p:spTree>
    <p:extLst>
      <p:ext uri="{BB962C8B-B14F-4D97-AF65-F5344CB8AC3E}">
        <p14:creationId xmlns:p14="http://schemas.microsoft.com/office/powerpoint/2010/main" val="2997579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CF56D-F7E8-C2EE-9DA8-FE7B42643259}"/>
              </a:ext>
            </a:extLst>
          </p:cNvPr>
          <p:cNvSpPr>
            <a:spLocks noGrp="1"/>
          </p:cNvSpPr>
          <p:nvPr>
            <p:ph idx="1"/>
          </p:nvPr>
        </p:nvSpPr>
        <p:spPr>
          <a:xfrm>
            <a:off x="838200" y="383458"/>
            <a:ext cx="10515600" cy="5793505"/>
          </a:xfrm>
        </p:spPr>
        <p:txBody>
          <a:bodyPr/>
          <a:lstStyle/>
          <a:p>
            <a:pPr marL="0" indent="0">
              <a:buNone/>
            </a:pPr>
            <a:r>
              <a:rPr lang="en-IN" dirty="0">
                <a:latin typeface="Times New Roman" panose="02020603050405020304" pitchFamily="18" charset="0"/>
                <a:cs typeface="Times New Roman" panose="02020603050405020304" pitchFamily="18" charset="0"/>
              </a:rPr>
              <a:t>UNSW-NB15 – SHAP for Random Forest </a:t>
            </a:r>
          </a:p>
        </p:txBody>
      </p:sp>
      <p:sp>
        <p:nvSpPr>
          <p:cNvPr id="4" name="Date Placeholder 3">
            <a:extLst>
              <a:ext uri="{FF2B5EF4-FFF2-40B4-BE49-F238E27FC236}">
                <a16:creationId xmlns:a16="http://schemas.microsoft.com/office/drawing/2014/main" id="{B0D3C3D3-0330-25D5-7859-18E990585A0D}"/>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EB4ED2DC-9925-BB14-2810-39ADE5CFCB1C}"/>
              </a:ext>
            </a:extLst>
          </p:cNvPr>
          <p:cNvSpPr>
            <a:spLocks noGrp="1"/>
          </p:cNvSpPr>
          <p:nvPr>
            <p:ph type="sldNum" sz="quarter" idx="12"/>
          </p:nvPr>
        </p:nvSpPr>
        <p:spPr/>
        <p:txBody>
          <a:bodyPr/>
          <a:lstStyle/>
          <a:p>
            <a:fld id="{E603351B-FF63-473B-B5B5-870BE54ED961}" type="slidenum">
              <a:rPr lang="en-IN" smtClean="0"/>
              <a:t>26</a:t>
            </a:fld>
            <a:endParaRPr lang="en-IN"/>
          </a:p>
        </p:txBody>
      </p:sp>
      <p:pic>
        <p:nvPicPr>
          <p:cNvPr id="10" name="Picture 9">
            <a:extLst>
              <a:ext uri="{FF2B5EF4-FFF2-40B4-BE49-F238E27FC236}">
                <a16:creationId xmlns:a16="http://schemas.microsoft.com/office/drawing/2014/main" id="{CEBB9380-88AD-222E-E1EB-714581396103}"/>
              </a:ext>
            </a:extLst>
          </p:cNvPr>
          <p:cNvPicPr>
            <a:picLocks noChangeAspect="1"/>
          </p:cNvPicPr>
          <p:nvPr/>
        </p:nvPicPr>
        <p:blipFill>
          <a:blip r:embed="rId2"/>
          <a:stretch>
            <a:fillRect/>
          </a:stretch>
        </p:blipFill>
        <p:spPr>
          <a:xfrm>
            <a:off x="1386349" y="844882"/>
            <a:ext cx="9741309" cy="4870655"/>
          </a:xfrm>
          <a:prstGeom prst="rect">
            <a:avLst/>
          </a:prstGeom>
        </p:spPr>
      </p:pic>
      <p:sp>
        <p:nvSpPr>
          <p:cNvPr id="12" name="TextBox 11">
            <a:extLst>
              <a:ext uri="{FF2B5EF4-FFF2-40B4-BE49-F238E27FC236}">
                <a16:creationId xmlns:a16="http://schemas.microsoft.com/office/drawing/2014/main" id="{5D843D11-D336-E67C-9603-1267B06BDB19}"/>
              </a:ext>
            </a:extLst>
          </p:cNvPr>
          <p:cNvSpPr txBox="1"/>
          <p:nvPr/>
        </p:nvSpPr>
        <p:spPr>
          <a:xfrm>
            <a:off x="4424517" y="5643786"/>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5. SHAP explanation  for sample 739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340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B152F8-662C-B4E1-FAE4-FBBA364F59C4}"/>
              </a:ext>
            </a:extLst>
          </p:cNvPr>
          <p:cNvSpPr>
            <a:spLocks noGrp="1"/>
          </p:cNvSpPr>
          <p:nvPr>
            <p:ph idx="1"/>
          </p:nvPr>
        </p:nvSpPr>
        <p:spPr>
          <a:xfrm>
            <a:off x="838200" y="363794"/>
            <a:ext cx="10515600" cy="5813169"/>
          </a:xfrm>
        </p:spPr>
        <p:txBody>
          <a:bodyPr/>
          <a:lstStyle/>
          <a:p>
            <a:pPr marL="0" indent="0">
              <a:buNone/>
            </a:pPr>
            <a:r>
              <a:rPr lang="en-IN" dirty="0">
                <a:latin typeface="Times New Roman" panose="02020603050405020304" pitchFamily="18" charset="0"/>
                <a:cs typeface="Times New Roman" panose="02020603050405020304" pitchFamily="18" charset="0"/>
              </a:rPr>
              <a:t>UNSW-NB15 – SHAP for XGBoost </a:t>
            </a:r>
          </a:p>
          <a:p>
            <a:pPr marL="0" indent="0">
              <a:buNone/>
            </a:pPr>
            <a:endParaRPr lang="en-IN" dirty="0"/>
          </a:p>
        </p:txBody>
      </p:sp>
      <p:sp>
        <p:nvSpPr>
          <p:cNvPr id="4" name="Date Placeholder 3">
            <a:extLst>
              <a:ext uri="{FF2B5EF4-FFF2-40B4-BE49-F238E27FC236}">
                <a16:creationId xmlns:a16="http://schemas.microsoft.com/office/drawing/2014/main" id="{6FFE7801-9F17-A204-3113-2DB7194B944E}"/>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AD4AB3BB-4FE4-9AD6-7B05-472B84C484EA}"/>
              </a:ext>
            </a:extLst>
          </p:cNvPr>
          <p:cNvSpPr>
            <a:spLocks noGrp="1"/>
          </p:cNvSpPr>
          <p:nvPr>
            <p:ph type="sldNum" sz="quarter" idx="12"/>
          </p:nvPr>
        </p:nvSpPr>
        <p:spPr/>
        <p:txBody>
          <a:bodyPr/>
          <a:lstStyle/>
          <a:p>
            <a:fld id="{E603351B-FF63-473B-B5B5-870BE54ED961}" type="slidenum">
              <a:rPr lang="en-IN" smtClean="0"/>
              <a:t>27</a:t>
            </a:fld>
            <a:endParaRPr lang="en-IN"/>
          </a:p>
        </p:txBody>
      </p:sp>
      <p:pic>
        <p:nvPicPr>
          <p:cNvPr id="8" name="Picture 7">
            <a:extLst>
              <a:ext uri="{FF2B5EF4-FFF2-40B4-BE49-F238E27FC236}">
                <a16:creationId xmlns:a16="http://schemas.microsoft.com/office/drawing/2014/main" id="{1AD54247-B040-390C-ACDD-A58590F75C61}"/>
              </a:ext>
            </a:extLst>
          </p:cNvPr>
          <p:cNvPicPr>
            <a:picLocks noChangeAspect="1"/>
          </p:cNvPicPr>
          <p:nvPr/>
        </p:nvPicPr>
        <p:blipFill>
          <a:blip r:embed="rId2"/>
          <a:stretch>
            <a:fillRect/>
          </a:stretch>
        </p:blipFill>
        <p:spPr>
          <a:xfrm>
            <a:off x="513736" y="756931"/>
            <a:ext cx="10840064" cy="5420032"/>
          </a:xfrm>
          <a:prstGeom prst="rect">
            <a:avLst/>
          </a:prstGeom>
        </p:spPr>
      </p:pic>
      <p:sp>
        <p:nvSpPr>
          <p:cNvPr id="10" name="TextBox 9">
            <a:extLst>
              <a:ext uri="{FF2B5EF4-FFF2-40B4-BE49-F238E27FC236}">
                <a16:creationId xmlns:a16="http://schemas.microsoft.com/office/drawing/2014/main" id="{FA228A8A-870B-6814-7290-5799CDF2BB49}"/>
              </a:ext>
            </a:extLst>
          </p:cNvPr>
          <p:cNvSpPr txBox="1"/>
          <p:nvPr/>
        </p:nvSpPr>
        <p:spPr>
          <a:xfrm>
            <a:off x="4444180" y="6081991"/>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6. SHAP Explanation for sample 739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069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BF5C-BB0E-10AA-A02E-4046A5525EA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CICIDS 2017 – LIME for Random Forest</a:t>
            </a:r>
            <a:endParaRPr lang="en-IN" dirty="0"/>
          </a:p>
        </p:txBody>
      </p:sp>
      <p:sp>
        <p:nvSpPr>
          <p:cNvPr id="4" name="Date Placeholder 3">
            <a:extLst>
              <a:ext uri="{FF2B5EF4-FFF2-40B4-BE49-F238E27FC236}">
                <a16:creationId xmlns:a16="http://schemas.microsoft.com/office/drawing/2014/main" id="{3E3BBC89-24E0-7CC4-6F1F-F5BC5C0623A6}"/>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FE23FE2B-AB70-9D87-8F17-56FED41843A6}"/>
              </a:ext>
            </a:extLst>
          </p:cNvPr>
          <p:cNvSpPr>
            <a:spLocks noGrp="1"/>
          </p:cNvSpPr>
          <p:nvPr>
            <p:ph type="sldNum" sz="quarter" idx="12"/>
          </p:nvPr>
        </p:nvSpPr>
        <p:spPr/>
        <p:txBody>
          <a:bodyPr/>
          <a:lstStyle/>
          <a:p>
            <a:fld id="{E603351B-FF63-473B-B5B5-870BE54ED961}" type="slidenum">
              <a:rPr lang="en-IN" smtClean="0"/>
              <a:t>28</a:t>
            </a:fld>
            <a:endParaRPr lang="en-IN"/>
          </a:p>
        </p:txBody>
      </p:sp>
      <p:pic>
        <p:nvPicPr>
          <p:cNvPr id="9" name="Content Placeholder 8" descr="A chart with different colored squares&#10;&#10;AI-generated content may be incorrect.">
            <a:extLst>
              <a:ext uri="{FF2B5EF4-FFF2-40B4-BE49-F238E27FC236}">
                <a16:creationId xmlns:a16="http://schemas.microsoft.com/office/drawing/2014/main" id="{4AA54F67-7DB2-A95C-A8CB-15A364B941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561" y="1436674"/>
            <a:ext cx="8598877" cy="3984652"/>
          </a:xfrm>
        </p:spPr>
      </p:pic>
      <p:sp>
        <p:nvSpPr>
          <p:cNvPr id="6" name="TextBox 5">
            <a:extLst>
              <a:ext uri="{FF2B5EF4-FFF2-40B4-BE49-F238E27FC236}">
                <a16:creationId xmlns:a16="http://schemas.microsoft.com/office/drawing/2014/main" id="{9F55728E-84EB-DA17-C710-CDC4964C8702}"/>
              </a:ext>
            </a:extLst>
          </p:cNvPr>
          <p:cNvSpPr txBox="1"/>
          <p:nvPr/>
        </p:nvSpPr>
        <p:spPr>
          <a:xfrm>
            <a:off x="4299438" y="5519506"/>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7. LIME Explanation for sample 45369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28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A42BABD-C721-5E88-5C8D-58156DEE754A}"/>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F42A8410-8681-F83E-870B-8E6897951913}"/>
              </a:ext>
            </a:extLst>
          </p:cNvPr>
          <p:cNvSpPr>
            <a:spLocks noGrp="1"/>
          </p:cNvSpPr>
          <p:nvPr>
            <p:ph type="sldNum" sz="quarter" idx="12"/>
          </p:nvPr>
        </p:nvSpPr>
        <p:spPr/>
        <p:txBody>
          <a:bodyPr/>
          <a:lstStyle/>
          <a:p>
            <a:fld id="{E603351B-FF63-473B-B5B5-870BE54ED961}" type="slidenum">
              <a:rPr lang="en-IN" smtClean="0"/>
              <a:t>29</a:t>
            </a:fld>
            <a:endParaRPr lang="en-IN"/>
          </a:p>
        </p:txBody>
      </p:sp>
      <p:pic>
        <p:nvPicPr>
          <p:cNvPr id="9" name="Content Placeholder 8">
            <a:extLst>
              <a:ext uri="{FF2B5EF4-FFF2-40B4-BE49-F238E27FC236}">
                <a16:creationId xmlns:a16="http://schemas.microsoft.com/office/drawing/2014/main" id="{169CE9EF-3B3D-8B19-A6C4-5B2FE1D489C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8770" b="26942"/>
          <a:stretch>
            <a:fillRect/>
          </a:stretch>
        </p:blipFill>
        <p:spPr>
          <a:xfrm>
            <a:off x="2184093" y="136525"/>
            <a:ext cx="8080784" cy="5786137"/>
          </a:xfrm>
        </p:spPr>
      </p:pic>
      <p:sp>
        <p:nvSpPr>
          <p:cNvPr id="12" name="TextBox 11">
            <a:extLst>
              <a:ext uri="{FF2B5EF4-FFF2-40B4-BE49-F238E27FC236}">
                <a16:creationId xmlns:a16="http://schemas.microsoft.com/office/drawing/2014/main" id="{FF14B7DB-10FA-51E7-11AC-1E7D7E8F70E3}"/>
              </a:ext>
            </a:extLst>
          </p:cNvPr>
          <p:cNvSpPr txBox="1"/>
          <p:nvPr/>
        </p:nvSpPr>
        <p:spPr>
          <a:xfrm>
            <a:off x="4073296" y="5954840"/>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8. LIME coefficients for sample 45369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43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B483-2F9E-84D8-6515-795714D67EFC}"/>
              </a:ext>
            </a:extLst>
          </p:cNvPr>
          <p:cNvSpPr>
            <a:spLocks noGrp="1"/>
          </p:cNvSpPr>
          <p:nvPr>
            <p:ph type="title"/>
          </p:nvPr>
        </p:nvSpPr>
        <p:spPr>
          <a:xfrm>
            <a:off x="838200" y="239865"/>
            <a:ext cx="10515600" cy="1325563"/>
          </a:xfrm>
        </p:spPr>
        <p:txBody>
          <a:bodyPr/>
          <a:lstStyle/>
          <a:p>
            <a:pPr algn="ctr"/>
            <a:r>
              <a:rPr lang="en-US">
                <a:latin typeface="Times New Roman" panose="02020603050405020304" pitchFamily="18" charset="0"/>
                <a:cs typeface="Times New Roman" panose="02020603050405020304" pitchFamily="18" charset="0"/>
              </a:rPr>
              <a:t>Motivation</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BB5243E-0DF5-99BD-6179-5BE9FDC08B83}"/>
              </a:ext>
            </a:extLst>
          </p:cNvPr>
          <p:cNvSpPr>
            <a:spLocks noGrp="1"/>
          </p:cNvSpPr>
          <p:nvPr>
            <p:ph idx="1"/>
          </p:nvPr>
        </p:nvSpPr>
        <p:spPr>
          <a:xfrm>
            <a:off x="838200" y="1689926"/>
            <a:ext cx="10515600" cy="4351338"/>
          </a:xfrm>
        </p:spPr>
        <p:txBody>
          <a:bodyPr vert="horz" lIns="91440" tIns="45720" rIns="91440" bIns="45720" rtlCol="0" anchor="t">
            <a:normAutofit fontScale="92500" lnSpcReduction="10000"/>
          </a:bodyPr>
          <a:lstStyle/>
          <a:p>
            <a:pPr algn="just"/>
            <a:r>
              <a:rPr lang="en-US" sz="2700" dirty="0">
                <a:latin typeface="Times New Roman"/>
                <a:ea typeface="+mn-lt"/>
                <a:cs typeface="+mn-lt"/>
              </a:rPr>
              <a:t>As more people and businesses embrace cloud technology, the risk of cyberattacks is growing rapidly.</a:t>
            </a:r>
            <a:endParaRPr lang="en-IN" sz="2700" dirty="0">
              <a:latin typeface="Times New Roman"/>
              <a:ea typeface="+mn-lt"/>
              <a:cs typeface="+mn-lt"/>
            </a:endParaRPr>
          </a:p>
          <a:p>
            <a:pPr algn="just"/>
            <a:r>
              <a:rPr lang="en-US" sz="2700" dirty="0">
                <a:latin typeface="Times New Roman"/>
                <a:ea typeface="+mn-lt"/>
                <a:cs typeface="+mn-lt"/>
              </a:rPr>
              <a:t>Need for powerful and smart security solutions to protect our valuable data and build trust </a:t>
            </a:r>
          </a:p>
          <a:p>
            <a:pPr algn="just"/>
            <a:endParaRPr lang="en-US" sz="2500" dirty="0">
              <a:latin typeface="Times New Roman"/>
              <a:ea typeface="+mn-lt"/>
              <a:cs typeface="+mn-lt"/>
            </a:endParaRPr>
          </a:p>
          <a:p>
            <a:pPr algn="just"/>
            <a:endParaRPr lang="en-US" sz="2500" dirty="0">
              <a:latin typeface="Times New Roman"/>
              <a:ea typeface="+mn-lt"/>
              <a:cs typeface="+mn-lt"/>
            </a:endParaRPr>
          </a:p>
          <a:p>
            <a:pPr algn="just"/>
            <a:endParaRPr lang="en-US" sz="2500" dirty="0">
              <a:latin typeface="Times New Roman"/>
              <a:ea typeface="+mn-lt"/>
              <a:cs typeface="+mn-lt"/>
            </a:endParaRPr>
          </a:p>
          <a:p>
            <a:pPr algn="just"/>
            <a:endParaRPr lang="en-US" sz="2500" dirty="0">
              <a:latin typeface="Times New Roman"/>
              <a:ea typeface="+mn-lt"/>
              <a:cs typeface="+mn-lt"/>
            </a:endParaRPr>
          </a:p>
          <a:p>
            <a:pPr algn="just"/>
            <a:endParaRPr lang="en-US" sz="2500" dirty="0">
              <a:latin typeface="Times New Roman"/>
              <a:ea typeface="+mn-lt"/>
              <a:cs typeface="+mn-lt"/>
            </a:endParaRPr>
          </a:p>
          <a:p>
            <a:pPr marL="0" indent="0" algn="just">
              <a:buNone/>
            </a:pPr>
            <a:endParaRPr lang="en-US" sz="2500" dirty="0">
              <a:latin typeface="Times New Roman"/>
              <a:ea typeface="+mn-lt"/>
              <a:cs typeface="+mn-lt"/>
            </a:endParaRPr>
          </a:p>
          <a:p>
            <a:pPr marL="0" indent="0" algn="just">
              <a:buNone/>
            </a:pPr>
            <a:r>
              <a:rPr lang="en-US" sz="2500" dirty="0">
                <a:latin typeface="Times New Roman"/>
                <a:ea typeface="+mn-lt"/>
                <a:cs typeface="+mn-lt"/>
              </a:rPr>
              <a:t>References: [1], [2]</a:t>
            </a:r>
          </a:p>
          <a:p>
            <a:pPr marL="0" indent="0" algn="just">
              <a:buNone/>
            </a:pPr>
            <a:endParaRPr lang="en-US" sz="2500" dirty="0">
              <a:latin typeface="Times New Roman"/>
              <a:ea typeface="Calibri"/>
              <a:cs typeface="Times New Roman"/>
            </a:endParaRPr>
          </a:p>
        </p:txBody>
      </p:sp>
      <p:sp>
        <p:nvSpPr>
          <p:cNvPr id="4" name="Slide Number Placeholder 3">
            <a:extLst>
              <a:ext uri="{FF2B5EF4-FFF2-40B4-BE49-F238E27FC236}">
                <a16:creationId xmlns:a16="http://schemas.microsoft.com/office/drawing/2014/main" id="{2C4289E1-D9BA-1886-D7F7-A7441B51C14E}"/>
              </a:ext>
            </a:extLst>
          </p:cNvPr>
          <p:cNvSpPr>
            <a:spLocks noGrp="1"/>
          </p:cNvSpPr>
          <p:nvPr>
            <p:ph type="sldNum" sz="quarter" idx="12"/>
          </p:nvPr>
        </p:nvSpPr>
        <p:spPr/>
        <p:txBody>
          <a:bodyPr/>
          <a:lstStyle/>
          <a:p>
            <a:fld id="{E603351B-FF63-473B-B5B5-870BE54ED961}" type="slidenum">
              <a:rPr lang="en-IN" smtClean="0"/>
              <a:t>3</a:t>
            </a:fld>
            <a:endParaRPr lang="en-IN"/>
          </a:p>
        </p:txBody>
      </p:sp>
      <p:sp>
        <p:nvSpPr>
          <p:cNvPr id="5" name="Date Placeholder 4">
            <a:extLst>
              <a:ext uri="{FF2B5EF4-FFF2-40B4-BE49-F238E27FC236}">
                <a16:creationId xmlns:a16="http://schemas.microsoft.com/office/drawing/2014/main" id="{AF2BFE06-4333-5585-7003-39708E5FFEA1}"/>
              </a:ext>
            </a:extLst>
          </p:cNvPr>
          <p:cNvSpPr>
            <a:spLocks noGrp="1"/>
          </p:cNvSpPr>
          <p:nvPr>
            <p:ph type="dt" sz="half" idx="10"/>
          </p:nvPr>
        </p:nvSpPr>
        <p:spPr/>
        <p:txBody>
          <a:bodyPr/>
          <a:lstStyle/>
          <a:p>
            <a:fld id="{B9552F91-17BD-4618-95AE-860B589FD3C0}" type="datetime1">
              <a:rPr lang="en-IN" smtClean="0"/>
              <a:t>08-12-2025</a:t>
            </a:fld>
            <a:endParaRPr lang="en-IN"/>
          </a:p>
        </p:txBody>
      </p:sp>
    </p:spTree>
    <p:extLst>
      <p:ext uri="{BB962C8B-B14F-4D97-AF65-F5344CB8AC3E}">
        <p14:creationId xmlns:p14="http://schemas.microsoft.com/office/powerpoint/2010/main" val="598532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E278C-FF31-0A03-7CE3-03BEBB73EDF2}"/>
              </a:ext>
            </a:extLst>
          </p:cNvPr>
          <p:cNvSpPr>
            <a:spLocks noGrp="1"/>
          </p:cNvSpPr>
          <p:nvPr>
            <p:ph type="title"/>
          </p:nvPr>
        </p:nvSpPr>
        <p:spPr>
          <a:xfrm>
            <a:off x="1015179" y="136525"/>
            <a:ext cx="10515600" cy="1325563"/>
          </a:xfrm>
        </p:spPr>
        <p:txBody>
          <a:bodyPr/>
          <a:lstStyle/>
          <a:p>
            <a:r>
              <a:rPr lang="en-IN" dirty="0">
                <a:latin typeface="Times New Roman" panose="02020603050405020304" pitchFamily="18" charset="0"/>
                <a:cs typeface="Times New Roman" panose="02020603050405020304" pitchFamily="18" charset="0"/>
              </a:rPr>
              <a:t>CICIDS 2017 – LIME for </a:t>
            </a:r>
            <a:r>
              <a:rPr lang="en-IN" dirty="0" err="1">
                <a:latin typeface="Times New Roman" panose="02020603050405020304" pitchFamily="18" charset="0"/>
                <a:cs typeface="Times New Roman" panose="02020603050405020304" pitchFamily="18" charset="0"/>
              </a:rPr>
              <a:t>XGBoost</a:t>
            </a:r>
            <a:endParaRPr lang="en-IN" dirty="0"/>
          </a:p>
        </p:txBody>
      </p:sp>
      <p:sp>
        <p:nvSpPr>
          <p:cNvPr id="4" name="Date Placeholder 3">
            <a:extLst>
              <a:ext uri="{FF2B5EF4-FFF2-40B4-BE49-F238E27FC236}">
                <a16:creationId xmlns:a16="http://schemas.microsoft.com/office/drawing/2014/main" id="{9F756F62-59AD-58FB-FB45-1DFBC9B2E867}"/>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2EA0CF44-C9CE-DD9D-DD2E-7643F1E997CB}"/>
              </a:ext>
            </a:extLst>
          </p:cNvPr>
          <p:cNvSpPr>
            <a:spLocks noGrp="1"/>
          </p:cNvSpPr>
          <p:nvPr>
            <p:ph type="sldNum" sz="quarter" idx="12"/>
          </p:nvPr>
        </p:nvSpPr>
        <p:spPr/>
        <p:txBody>
          <a:bodyPr/>
          <a:lstStyle/>
          <a:p>
            <a:fld id="{E603351B-FF63-473B-B5B5-870BE54ED961}" type="slidenum">
              <a:rPr lang="en-IN" smtClean="0"/>
              <a:t>30</a:t>
            </a:fld>
            <a:endParaRPr lang="en-IN"/>
          </a:p>
        </p:txBody>
      </p:sp>
      <p:pic>
        <p:nvPicPr>
          <p:cNvPr id="8" name="Content Placeholder 7">
            <a:extLst>
              <a:ext uri="{FF2B5EF4-FFF2-40B4-BE49-F238E27FC236}">
                <a16:creationId xmlns:a16="http://schemas.microsoft.com/office/drawing/2014/main" id="{31923359-E8A1-0D3D-6495-1899FB07F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913" y="1117702"/>
            <a:ext cx="6788793" cy="4752155"/>
          </a:xfrm>
        </p:spPr>
      </p:pic>
      <p:sp>
        <p:nvSpPr>
          <p:cNvPr id="10" name="TextBox 9">
            <a:extLst>
              <a:ext uri="{FF2B5EF4-FFF2-40B4-BE49-F238E27FC236}">
                <a16:creationId xmlns:a16="http://schemas.microsoft.com/office/drawing/2014/main" id="{85AB1922-7DBF-4801-99AA-DD935B20D0FE}"/>
              </a:ext>
            </a:extLst>
          </p:cNvPr>
          <p:cNvSpPr txBox="1"/>
          <p:nvPr/>
        </p:nvSpPr>
        <p:spPr>
          <a:xfrm>
            <a:off x="4788310" y="5972477"/>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9. LIME  for sample 282789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430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8E0A0A-D8AC-D7A8-87FB-84C1A653953E}"/>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8B01FC4F-C620-9527-CD91-0F0966D733D4}"/>
              </a:ext>
            </a:extLst>
          </p:cNvPr>
          <p:cNvSpPr>
            <a:spLocks noGrp="1"/>
          </p:cNvSpPr>
          <p:nvPr>
            <p:ph type="sldNum" sz="quarter" idx="12"/>
          </p:nvPr>
        </p:nvSpPr>
        <p:spPr/>
        <p:txBody>
          <a:bodyPr/>
          <a:lstStyle/>
          <a:p>
            <a:fld id="{E603351B-FF63-473B-B5B5-870BE54ED961}" type="slidenum">
              <a:rPr lang="en-IN" smtClean="0"/>
              <a:t>31</a:t>
            </a:fld>
            <a:endParaRPr lang="en-IN"/>
          </a:p>
        </p:txBody>
      </p:sp>
      <p:pic>
        <p:nvPicPr>
          <p:cNvPr id="8" name="Content Placeholder 7">
            <a:extLst>
              <a:ext uri="{FF2B5EF4-FFF2-40B4-BE49-F238E27FC236}">
                <a16:creationId xmlns:a16="http://schemas.microsoft.com/office/drawing/2014/main" id="{CC6BD547-7D20-0DFE-C98A-CACD38D1A7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9447" b="26942"/>
          <a:stretch>
            <a:fillRect/>
          </a:stretch>
        </p:blipFill>
        <p:spPr>
          <a:xfrm>
            <a:off x="1849796" y="136525"/>
            <a:ext cx="8247933" cy="5815428"/>
          </a:xfrm>
        </p:spPr>
      </p:pic>
      <p:sp>
        <p:nvSpPr>
          <p:cNvPr id="12" name="TextBox 11">
            <a:extLst>
              <a:ext uri="{FF2B5EF4-FFF2-40B4-BE49-F238E27FC236}">
                <a16:creationId xmlns:a16="http://schemas.microsoft.com/office/drawing/2014/main" id="{07B702C3-AEF0-3618-DB5D-7858A5792501}"/>
              </a:ext>
            </a:extLst>
          </p:cNvPr>
          <p:cNvSpPr txBox="1"/>
          <p:nvPr/>
        </p:nvSpPr>
        <p:spPr>
          <a:xfrm>
            <a:off x="4119717" y="598701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10. LIME  Coefficients for sample 282789</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8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924E27-A178-491C-2BF2-29F818E84B7A}"/>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FEC541C3-606F-5606-71E3-572B881058E3}"/>
              </a:ext>
            </a:extLst>
          </p:cNvPr>
          <p:cNvSpPr>
            <a:spLocks noGrp="1"/>
          </p:cNvSpPr>
          <p:nvPr>
            <p:ph type="sldNum" sz="quarter" idx="12"/>
          </p:nvPr>
        </p:nvSpPr>
        <p:spPr/>
        <p:txBody>
          <a:bodyPr/>
          <a:lstStyle/>
          <a:p>
            <a:fld id="{E603351B-FF63-473B-B5B5-870BE54ED961}" type="slidenum">
              <a:rPr lang="en-IN" smtClean="0"/>
              <a:t>32</a:t>
            </a:fld>
            <a:endParaRPr lang="en-IN"/>
          </a:p>
        </p:txBody>
      </p:sp>
      <p:pic>
        <p:nvPicPr>
          <p:cNvPr id="13" name="Content Placeholder 12">
            <a:extLst>
              <a:ext uri="{FF2B5EF4-FFF2-40B4-BE49-F238E27FC236}">
                <a16:creationId xmlns:a16="http://schemas.microsoft.com/office/drawing/2014/main" id="{63197D0E-81DA-ED9D-7DAD-938E28C23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54" y="199395"/>
            <a:ext cx="11253020" cy="5626510"/>
          </a:xfrm>
        </p:spPr>
      </p:pic>
      <p:sp>
        <p:nvSpPr>
          <p:cNvPr id="14" name="TextBox 13">
            <a:extLst>
              <a:ext uri="{FF2B5EF4-FFF2-40B4-BE49-F238E27FC236}">
                <a16:creationId xmlns:a16="http://schemas.microsoft.com/office/drawing/2014/main" id="{EDA8EA64-6251-5D0A-101F-2E645EC7206D}"/>
              </a:ext>
            </a:extLst>
          </p:cNvPr>
          <p:cNvSpPr txBox="1"/>
          <p:nvPr/>
        </p:nvSpPr>
        <p:spPr>
          <a:xfrm>
            <a:off x="4557816" y="5825905"/>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11. SHAP for sample 739 – Random Forest</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69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3110B-E978-2A9E-4BC5-2223A2A96876}"/>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08035FEC-5EAC-B8D8-C168-556E50EBF459}"/>
              </a:ext>
            </a:extLst>
          </p:cNvPr>
          <p:cNvSpPr>
            <a:spLocks noGrp="1"/>
          </p:cNvSpPr>
          <p:nvPr>
            <p:ph type="sldNum" sz="quarter" idx="12"/>
          </p:nvPr>
        </p:nvSpPr>
        <p:spPr/>
        <p:txBody>
          <a:bodyPr/>
          <a:lstStyle/>
          <a:p>
            <a:fld id="{E603351B-FF63-473B-B5B5-870BE54ED961}" type="slidenum">
              <a:rPr lang="en-IN" smtClean="0"/>
              <a:t>33</a:t>
            </a:fld>
            <a:endParaRPr lang="en-IN"/>
          </a:p>
        </p:txBody>
      </p:sp>
      <p:pic>
        <p:nvPicPr>
          <p:cNvPr id="4" name="Picture 3">
            <a:extLst>
              <a:ext uri="{FF2B5EF4-FFF2-40B4-BE49-F238E27FC236}">
                <a16:creationId xmlns:a16="http://schemas.microsoft.com/office/drawing/2014/main" id="{E2BAF1E5-4A48-7DA1-418A-4125391844FF}"/>
              </a:ext>
            </a:extLst>
          </p:cNvPr>
          <p:cNvPicPr>
            <a:picLocks noChangeAspect="1"/>
          </p:cNvPicPr>
          <p:nvPr/>
        </p:nvPicPr>
        <p:blipFill>
          <a:blip r:embed="rId2"/>
          <a:stretch>
            <a:fillRect/>
          </a:stretch>
        </p:blipFill>
        <p:spPr>
          <a:xfrm>
            <a:off x="3317018" y="-1"/>
            <a:ext cx="4988782" cy="6074947"/>
          </a:xfrm>
          <a:prstGeom prst="rect">
            <a:avLst/>
          </a:prstGeom>
        </p:spPr>
      </p:pic>
      <p:sp>
        <p:nvSpPr>
          <p:cNvPr id="5" name="TextBox 4">
            <a:extLst>
              <a:ext uri="{FF2B5EF4-FFF2-40B4-BE49-F238E27FC236}">
                <a16:creationId xmlns:a16="http://schemas.microsoft.com/office/drawing/2014/main" id="{2A0E0272-81FB-0EF8-50F1-634DBAA4426A}"/>
              </a:ext>
            </a:extLst>
          </p:cNvPr>
          <p:cNvSpPr txBox="1"/>
          <p:nvPr/>
        </p:nvSpPr>
        <p:spPr>
          <a:xfrm>
            <a:off x="5070987" y="6074946"/>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12. Overall SHAP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76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174863F-90CD-2F38-2497-099243A51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91" y="1373303"/>
            <a:ext cx="11884018" cy="4613715"/>
          </a:xfrm>
        </p:spPr>
      </p:pic>
      <p:sp>
        <p:nvSpPr>
          <p:cNvPr id="4" name="Date Placeholder 3">
            <a:extLst>
              <a:ext uri="{FF2B5EF4-FFF2-40B4-BE49-F238E27FC236}">
                <a16:creationId xmlns:a16="http://schemas.microsoft.com/office/drawing/2014/main" id="{C781499C-720D-D08F-C480-D291D5C98CD5}"/>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A22BED3E-DBB6-87CD-ED94-DA0CF8DF19C3}"/>
              </a:ext>
            </a:extLst>
          </p:cNvPr>
          <p:cNvSpPr>
            <a:spLocks noGrp="1"/>
          </p:cNvSpPr>
          <p:nvPr>
            <p:ph type="sldNum" sz="quarter" idx="12"/>
          </p:nvPr>
        </p:nvSpPr>
        <p:spPr/>
        <p:txBody>
          <a:bodyPr/>
          <a:lstStyle/>
          <a:p>
            <a:fld id="{E603351B-FF63-473B-B5B5-870BE54ED961}" type="slidenum">
              <a:rPr lang="en-IN" smtClean="0"/>
              <a:t>34</a:t>
            </a:fld>
            <a:endParaRPr lang="en-IN"/>
          </a:p>
        </p:txBody>
      </p:sp>
      <p:sp>
        <p:nvSpPr>
          <p:cNvPr id="8" name="TextBox 7">
            <a:extLst>
              <a:ext uri="{FF2B5EF4-FFF2-40B4-BE49-F238E27FC236}">
                <a16:creationId xmlns:a16="http://schemas.microsoft.com/office/drawing/2014/main" id="{5ACA04EE-930C-DAD7-208E-67C16AAD40ED}"/>
              </a:ext>
            </a:extLst>
          </p:cNvPr>
          <p:cNvSpPr txBox="1"/>
          <p:nvPr/>
        </p:nvSpPr>
        <p:spPr>
          <a:xfrm>
            <a:off x="4707193" y="598701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13. IP address generation </a:t>
            </a:r>
            <a:endParaRPr lang="en-IN"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17DCDAA-2B4D-CAA0-6578-5B53B2767AC8}"/>
              </a:ext>
            </a:extLst>
          </p:cNvPr>
          <p:cNvSpPr txBox="1"/>
          <p:nvPr/>
        </p:nvSpPr>
        <p:spPr>
          <a:xfrm>
            <a:off x="153991" y="209262"/>
            <a:ext cx="644012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Review 2.1 </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91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81379C5-CFE9-2085-502C-1EC7FA2BC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497" y="262294"/>
            <a:ext cx="11646026" cy="5803473"/>
          </a:xfrm>
        </p:spPr>
      </p:pic>
      <p:sp>
        <p:nvSpPr>
          <p:cNvPr id="4" name="Date Placeholder 3">
            <a:extLst>
              <a:ext uri="{FF2B5EF4-FFF2-40B4-BE49-F238E27FC236}">
                <a16:creationId xmlns:a16="http://schemas.microsoft.com/office/drawing/2014/main" id="{207EB568-D396-1F72-4824-7C3C69F492BF}"/>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C0448E99-A8C1-1F79-3771-C74279873188}"/>
              </a:ext>
            </a:extLst>
          </p:cNvPr>
          <p:cNvSpPr>
            <a:spLocks noGrp="1"/>
          </p:cNvSpPr>
          <p:nvPr>
            <p:ph type="sldNum" sz="quarter" idx="12"/>
          </p:nvPr>
        </p:nvSpPr>
        <p:spPr/>
        <p:txBody>
          <a:bodyPr/>
          <a:lstStyle/>
          <a:p>
            <a:fld id="{E603351B-FF63-473B-B5B5-870BE54ED961}" type="slidenum">
              <a:rPr lang="en-IN" smtClean="0"/>
              <a:t>35</a:t>
            </a:fld>
            <a:endParaRPr lang="en-IN"/>
          </a:p>
        </p:txBody>
      </p:sp>
      <p:sp>
        <p:nvSpPr>
          <p:cNvPr id="8" name="TextBox 7">
            <a:extLst>
              <a:ext uri="{FF2B5EF4-FFF2-40B4-BE49-F238E27FC236}">
                <a16:creationId xmlns:a16="http://schemas.microsoft.com/office/drawing/2014/main" id="{36CFEF5B-074D-43B5-2FE7-AC737F45A68E}"/>
              </a:ext>
            </a:extLst>
          </p:cNvPr>
          <p:cNvSpPr txBox="1"/>
          <p:nvPr/>
        </p:nvSpPr>
        <p:spPr>
          <a:xfrm>
            <a:off x="5051322" y="6171684"/>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14. UI starting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032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DFE5928-7F34-B9A4-242A-ADC173770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52" y="136524"/>
            <a:ext cx="11829176" cy="5969307"/>
          </a:xfrm>
        </p:spPr>
      </p:pic>
      <p:sp>
        <p:nvSpPr>
          <p:cNvPr id="4" name="Date Placeholder 3">
            <a:extLst>
              <a:ext uri="{FF2B5EF4-FFF2-40B4-BE49-F238E27FC236}">
                <a16:creationId xmlns:a16="http://schemas.microsoft.com/office/drawing/2014/main" id="{F69B43BD-B205-3880-9602-9FD0C74B9ED8}"/>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334D6FA2-0B93-7E69-15C1-10F204DFC008}"/>
              </a:ext>
            </a:extLst>
          </p:cNvPr>
          <p:cNvSpPr>
            <a:spLocks noGrp="1"/>
          </p:cNvSpPr>
          <p:nvPr>
            <p:ph type="sldNum" sz="quarter" idx="12"/>
          </p:nvPr>
        </p:nvSpPr>
        <p:spPr/>
        <p:txBody>
          <a:bodyPr/>
          <a:lstStyle/>
          <a:p>
            <a:fld id="{E603351B-FF63-473B-B5B5-870BE54ED961}" type="slidenum">
              <a:rPr lang="en-IN" smtClean="0"/>
              <a:t>36</a:t>
            </a:fld>
            <a:endParaRPr lang="en-IN"/>
          </a:p>
        </p:txBody>
      </p:sp>
      <p:sp>
        <p:nvSpPr>
          <p:cNvPr id="9" name="TextBox 8">
            <a:extLst>
              <a:ext uri="{FF2B5EF4-FFF2-40B4-BE49-F238E27FC236}">
                <a16:creationId xmlns:a16="http://schemas.microsoft.com/office/drawing/2014/main" id="{CE1B7662-7BC5-E422-17A8-296BD046E150}"/>
              </a:ext>
            </a:extLst>
          </p:cNvPr>
          <p:cNvSpPr txBox="1"/>
          <p:nvPr/>
        </p:nvSpPr>
        <p:spPr>
          <a:xfrm>
            <a:off x="4795683" y="616020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15. Login Page</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532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B802825-9758-4F68-A2B1-431668CA8D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08" y="136524"/>
            <a:ext cx="11751819" cy="5870985"/>
          </a:xfrm>
        </p:spPr>
      </p:pic>
      <p:sp>
        <p:nvSpPr>
          <p:cNvPr id="4" name="Date Placeholder 3">
            <a:extLst>
              <a:ext uri="{FF2B5EF4-FFF2-40B4-BE49-F238E27FC236}">
                <a16:creationId xmlns:a16="http://schemas.microsoft.com/office/drawing/2014/main" id="{DD79B0D7-9FDC-A64F-41A2-5733F7F1262A}"/>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28961DF2-64FB-3458-177F-8DE9DBA2AF12}"/>
              </a:ext>
            </a:extLst>
          </p:cNvPr>
          <p:cNvSpPr>
            <a:spLocks noGrp="1"/>
          </p:cNvSpPr>
          <p:nvPr>
            <p:ph type="sldNum" sz="quarter" idx="12"/>
          </p:nvPr>
        </p:nvSpPr>
        <p:spPr/>
        <p:txBody>
          <a:bodyPr/>
          <a:lstStyle/>
          <a:p>
            <a:fld id="{E603351B-FF63-473B-B5B5-870BE54ED961}" type="slidenum">
              <a:rPr lang="en-IN" smtClean="0"/>
              <a:t>37</a:t>
            </a:fld>
            <a:endParaRPr lang="en-IN"/>
          </a:p>
        </p:txBody>
      </p:sp>
      <p:sp>
        <p:nvSpPr>
          <p:cNvPr id="8" name="TextBox 7">
            <a:extLst>
              <a:ext uri="{FF2B5EF4-FFF2-40B4-BE49-F238E27FC236}">
                <a16:creationId xmlns:a16="http://schemas.microsoft.com/office/drawing/2014/main" id="{BD54A948-6200-6D85-26CB-A16326FB5D61}"/>
              </a:ext>
            </a:extLst>
          </p:cNvPr>
          <p:cNvSpPr txBox="1"/>
          <p:nvPr/>
        </p:nvSpPr>
        <p:spPr>
          <a:xfrm>
            <a:off x="4795683" y="6160208"/>
            <a:ext cx="6096000" cy="646331"/>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16. Credentials entry</a:t>
            </a:r>
          </a:p>
          <a:p>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70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AF0D3C-FC54-565E-4F95-582CBF2BB1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19" y="136524"/>
            <a:ext cx="12009714" cy="5959476"/>
          </a:xfrm>
        </p:spPr>
      </p:pic>
      <p:sp>
        <p:nvSpPr>
          <p:cNvPr id="4" name="Date Placeholder 3">
            <a:extLst>
              <a:ext uri="{FF2B5EF4-FFF2-40B4-BE49-F238E27FC236}">
                <a16:creationId xmlns:a16="http://schemas.microsoft.com/office/drawing/2014/main" id="{602CA185-E527-4F8D-BEB4-0FBD109D101B}"/>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F2E109BB-B4F4-97B3-FEFA-30D35939FA5B}"/>
              </a:ext>
            </a:extLst>
          </p:cNvPr>
          <p:cNvSpPr>
            <a:spLocks noGrp="1"/>
          </p:cNvSpPr>
          <p:nvPr>
            <p:ph type="sldNum" sz="quarter" idx="12"/>
          </p:nvPr>
        </p:nvSpPr>
        <p:spPr/>
        <p:txBody>
          <a:bodyPr/>
          <a:lstStyle/>
          <a:p>
            <a:fld id="{E603351B-FF63-473B-B5B5-870BE54ED961}" type="slidenum">
              <a:rPr lang="en-IN" smtClean="0"/>
              <a:t>38</a:t>
            </a:fld>
            <a:endParaRPr lang="en-IN"/>
          </a:p>
        </p:txBody>
      </p:sp>
      <p:sp>
        <p:nvSpPr>
          <p:cNvPr id="8" name="TextBox 7">
            <a:extLst>
              <a:ext uri="{FF2B5EF4-FFF2-40B4-BE49-F238E27FC236}">
                <a16:creationId xmlns:a16="http://schemas.microsoft.com/office/drawing/2014/main" id="{FF740FD9-0C04-D1EF-A31C-73CD24572549}"/>
              </a:ext>
            </a:extLst>
          </p:cNvPr>
          <p:cNvSpPr txBox="1"/>
          <p:nvPr/>
        </p:nvSpPr>
        <p:spPr>
          <a:xfrm>
            <a:off x="4795683" y="616020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17. UNSW-NB15 entry fields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402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B3A36B7-7F15-60A0-A141-705C0197DC7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 r="35479" b="-205"/>
          <a:stretch>
            <a:fillRect/>
          </a:stretch>
        </p:blipFill>
        <p:spPr>
          <a:xfrm>
            <a:off x="1238865" y="136525"/>
            <a:ext cx="9871587" cy="6169613"/>
          </a:xfrm>
        </p:spPr>
      </p:pic>
      <p:sp>
        <p:nvSpPr>
          <p:cNvPr id="4" name="Date Placeholder 3">
            <a:extLst>
              <a:ext uri="{FF2B5EF4-FFF2-40B4-BE49-F238E27FC236}">
                <a16:creationId xmlns:a16="http://schemas.microsoft.com/office/drawing/2014/main" id="{5E19DD16-F987-D144-27AC-A194DDF0E49C}"/>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BE14D9DA-4560-AFB5-441F-53FAD47C3D20}"/>
              </a:ext>
            </a:extLst>
          </p:cNvPr>
          <p:cNvSpPr>
            <a:spLocks noGrp="1"/>
          </p:cNvSpPr>
          <p:nvPr>
            <p:ph type="sldNum" sz="quarter" idx="12"/>
          </p:nvPr>
        </p:nvSpPr>
        <p:spPr/>
        <p:txBody>
          <a:bodyPr/>
          <a:lstStyle/>
          <a:p>
            <a:fld id="{E603351B-FF63-473B-B5B5-870BE54ED961}" type="slidenum">
              <a:rPr lang="en-IN" smtClean="0"/>
              <a:t>39</a:t>
            </a:fld>
            <a:endParaRPr lang="en-IN"/>
          </a:p>
        </p:txBody>
      </p:sp>
      <p:sp>
        <p:nvSpPr>
          <p:cNvPr id="8" name="TextBox 7">
            <a:extLst>
              <a:ext uri="{FF2B5EF4-FFF2-40B4-BE49-F238E27FC236}">
                <a16:creationId xmlns:a16="http://schemas.microsoft.com/office/drawing/2014/main" id="{B97A34C5-9F5D-5F75-87EA-DB963A00BCBE}"/>
              </a:ext>
            </a:extLst>
          </p:cNvPr>
          <p:cNvSpPr txBox="1"/>
          <p:nvPr/>
        </p:nvSpPr>
        <p:spPr>
          <a:xfrm>
            <a:off x="4857135" y="630613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18. Manual entry made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49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8CE3-B4D7-D75E-57A8-1D12A4BE514E}"/>
              </a:ext>
            </a:extLst>
          </p:cNvPr>
          <p:cNvSpPr>
            <a:spLocks noGrp="1"/>
          </p:cNvSpPr>
          <p:nvPr>
            <p:ph type="title"/>
          </p:nvPr>
        </p:nvSpPr>
        <p:spPr/>
        <p:txBody>
          <a:bodyPr/>
          <a:lstStyle/>
          <a:p>
            <a:pPr algn="ctr"/>
            <a:r>
              <a:rPr lang="en-GB">
                <a:latin typeface="Times New Roman"/>
                <a:ea typeface="Calibri Light"/>
                <a:cs typeface="Calibri Light"/>
              </a:rPr>
              <a:t>Problem Statement</a:t>
            </a:r>
            <a:endParaRPr lang="en-GB">
              <a:latin typeface="Times New Roman"/>
              <a:cs typeface="Times New Roman"/>
            </a:endParaRPr>
          </a:p>
        </p:txBody>
      </p:sp>
      <p:sp>
        <p:nvSpPr>
          <p:cNvPr id="3" name="Content Placeholder 2">
            <a:extLst>
              <a:ext uri="{FF2B5EF4-FFF2-40B4-BE49-F238E27FC236}">
                <a16:creationId xmlns:a16="http://schemas.microsoft.com/office/drawing/2014/main" id="{C0D9EBAF-5650-CBAF-585B-30B191115680}"/>
              </a:ext>
            </a:extLst>
          </p:cNvPr>
          <p:cNvSpPr>
            <a:spLocks noGrp="1"/>
          </p:cNvSpPr>
          <p:nvPr>
            <p:ph idx="1"/>
          </p:nvPr>
        </p:nvSpPr>
        <p:spPr/>
        <p:txBody>
          <a:bodyPr vert="horz" lIns="91440" tIns="45720" rIns="91440" bIns="45720" rtlCol="0" anchor="t">
            <a:normAutofit fontScale="92500" lnSpcReduction="10000"/>
          </a:bodyPr>
          <a:lstStyle/>
          <a:p>
            <a:pPr marL="0" indent="0" algn="just">
              <a:buNone/>
            </a:pPr>
            <a:r>
              <a:rPr lang="en-GB" sz="2700" dirty="0">
                <a:latin typeface="Times New Roman"/>
                <a:ea typeface="+mn-lt"/>
                <a:cs typeface="+mn-lt"/>
              </a:rPr>
              <a:t>Although ML and DL-based IDSs demonstrate strong performance in detecting threats, their black-box nature limits transparency and interpretability , thus our project addresses the problem by enhancing explainability of results.</a:t>
            </a:r>
          </a:p>
          <a:p>
            <a:pPr algn="just"/>
            <a:endParaRPr lang="en-GB" sz="2500" dirty="0">
              <a:latin typeface="Times New Roman"/>
              <a:ea typeface="+mn-lt"/>
              <a:cs typeface="+mn-lt"/>
            </a:endParaRPr>
          </a:p>
          <a:p>
            <a:pPr algn="just"/>
            <a:endParaRPr lang="en-GB" sz="2500" dirty="0">
              <a:latin typeface="Times New Roman"/>
              <a:ea typeface="+mn-lt"/>
              <a:cs typeface="+mn-lt"/>
            </a:endParaRPr>
          </a:p>
          <a:p>
            <a:pPr marL="0" indent="0" algn="just">
              <a:buNone/>
            </a:pPr>
            <a:endParaRPr lang="en-GB" sz="2500" dirty="0">
              <a:latin typeface="Times New Roman"/>
              <a:ea typeface="+mn-lt"/>
              <a:cs typeface="+mn-lt"/>
            </a:endParaRPr>
          </a:p>
          <a:p>
            <a:pPr algn="just"/>
            <a:endParaRPr lang="en-GB" sz="2500" dirty="0">
              <a:latin typeface="Times New Roman"/>
              <a:ea typeface="+mn-lt"/>
              <a:cs typeface="+mn-lt"/>
            </a:endParaRPr>
          </a:p>
          <a:p>
            <a:pPr algn="just"/>
            <a:endParaRPr lang="en-GB" sz="2500" dirty="0">
              <a:latin typeface="Times New Roman"/>
              <a:ea typeface="+mn-lt"/>
              <a:cs typeface="+mn-lt"/>
            </a:endParaRPr>
          </a:p>
          <a:p>
            <a:pPr algn="just"/>
            <a:endParaRPr lang="en-GB" sz="2500" dirty="0">
              <a:latin typeface="Times New Roman"/>
              <a:ea typeface="+mn-lt"/>
              <a:cs typeface="+mn-lt"/>
            </a:endParaRPr>
          </a:p>
          <a:p>
            <a:pPr marL="0" indent="0" algn="just">
              <a:buNone/>
            </a:pPr>
            <a:endParaRPr lang="en-GB" sz="2500" dirty="0">
              <a:latin typeface="Times New Roman"/>
              <a:ea typeface="+mn-lt"/>
              <a:cs typeface="+mn-lt"/>
            </a:endParaRPr>
          </a:p>
          <a:p>
            <a:pPr marL="0" indent="0" algn="just">
              <a:buNone/>
            </a:pPr>
            <a:r>
              <a:rPr lang="en-GB" sz="2500" dirty="0">
                <a:latin typeface="Times New Roman"/>
                <a:ea typeface="+mn-lt"/>
                <a:cs typeface="+mn-lt"/>
              </a:rPr>
              <a:t>References: [3]</a:t>
            </a:r>
          </a:p>
        </p:txBody>
      </p:sp>
      <p:sp>
        <p:nvSpPr>
          <p:cNvPr id="4" name="Slide Number Placeholder 3">
            <a:extLst>
              <a:ext uri="{FF2B5EF4-FFF2-40B4-BE49-F238E27FC236}">
                <a16:creationId xmlns:a16="http://schemas.microsoft.com/office/drawing/2014/main" id="{863502F3-F625-6CEB-F10F-5DEA5D139B68}"/>
              </a:ext>
            </a:extLst>
          </p:cNvPr>
          <p:cNvSpPr>
            <a:spLocks noGrp="1"/>
          </p:cNvSpPr>
          <p:nvPr>
            <p:ph type="sldNum" sz="quarter" idx="12"/>
          </p:nvPr>
        </p:nvSpPr>
        <p:spPr/>
        <p:txBody>
          <a:bodyPr/>
          <a:lstStyle/>
          <a:p>
            <a:fld id="{E603351B-FF63-473B-B5B5-870BE54ED961}" type="slidenum">
              <a:rPr lang="en-IN" smtClean="0"/>
              <a:t>4</a:t>
            </a:fld>
            <a:endParaRPr lang="en-IN"/>
          </a:p>
        </p:txBody>
      </p:sp>
      <p:sp>
        <p:nvSpPr>
          <p:cNvPr id="5" name="Date Placeholder 4">
            <a:extLst>
              <a:ext uri="{FF2B5EF4-FFF2-40B4-BE49-F238E27FC236}">
                <a16:creationId xmlns:a16="http://schemas.microsoft.com/office/drawing/2014/main" id="{290F5F1E-3DBC-FF3B-CD75-220643190BD3}"/>
              </a:ext>
            </a:extLst>
          </p:cNvPr>
          <p:cNvSpPr>
            <a:spLocks noGrp="1"/>
          </p:cNvSpPr>
          <p:nvPr>
            <p:ph type="dt" sz="half" idx="10"/>
          </p:nvPr>
        </p:nvSpPr>
        <p:spPr/>
        <p:txBody>
          <a:bodyPr/>
          <a:lstStyle/>
          <a:p>
            <a:fld id="{0D6C197A-0E4C-4DD9-AB7C-219140988932}" type="datetime1">
              <a:rPr lang="en-IN" smtClean="0"/>
              <a:t>08-12-2025</a:t>
            </a:fld>
            <a:endParaRPr lang="en-IN"/>
          </a:p>
        </p:txBody>
      </p:sp>
    </p:spTree>
    <p:extLst>
      <p:ext uri="{BB962C8B-B14F-4D97-AF65-F5344CB8AC3E}">
        <p14:creationId xmlns:p14="http://schemas.microsoft.com/office/powerpoint/2010/main" val="2732060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F6E866-7EC4-41BE-208F-E8A18B63E14F}"/>
              </a:ext>
            </a:extLst>
          </p:cNvPr>
          <p:cNvPicPr>
            <a:picLocks noGrp="1" noChangeAspect="1"/>
          </p:cNvPicPr>
          <p:nvPr>
            <p:ph idx="1"/>
          </p:nvPr>
        </p:nvPicPr>
        <p:blipFill>
          <a:blip r:embed="rId2"/>
          <a:stretch>
            <a:fillRect/>
          </a:stretch>
        </p:blipFill>
        <p:spPr>
          <a:xfrm>
            <a:off x="132689" y="136525"/>
            <a:ext cx="11957813" cy="5684172"/>
          </a:xfrm>
          <a:prstGeom prst="rect">
            <a:avLst/>
          </a:prstGeom>
        </p:spPr>
      </p:pic>
      <p:sp>
        <p:nvSpPr>
          <p:cNvPr id="4" name="Date Placeholder 3">
            <a:extLst>
              <a:ext uri="{FF2B5EF4-FFF2-40B4-BE49-F238E27FC236}">
                <a16:creationId xmlns:a16="http://schemas.microsoft.com/office/drawing/2014/main" id="{6345CD4A-1C16-CFEF-14E0-AB0CAF4D91AC}"/>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D0987BD6-02B4-43CC-8E12-FC53F2E07F93}"/>
              </a:ext>
            </a:extLst>
          </p:cNvPr>
          <p:cNvSpPr>
            <a:spLocks noGrp="1"/>
          </p:cNvSpPr>
          <p:nvPr>
            <p:ph type="sldNum" sz="quarter" idx="12"/>
          </p:nvPr>
        </p:nvSpPr>
        <p:spPr/>
        <p:txBody>
          <a:bodyPr/>
          <a:lstStyle/>
          <a:p>
            <a:fld id="{E603351B-FF63-473B-B5B5-870BE54ED961}" type="slidenum">
              <a:rPr lang="en-IN" smtClean="0"/>
              <a:t>40</a:t>
            </a:fld>
            <a:endParaRPr lang="en-IN"/>
          </a:p>
        </p:txBody>
      </p:sp>
      <p:sp>
        <p:nvSpPr>
          <p:cNvPr id="6" name="AutoShape 2">
            <a:extLst>
              <a:ext uri="{FF2B5EF4-FFF2-40B4-BE49-F238E27FC236}">
                <a16:creationId xmlns:a16="http://schemas.microsoft.com/office/drawing/2014/main" id="{3BD66313-35A5-F1BD-0A5F-C664971C46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BF96CC66-6AEE-1DF3-3127-4C9FDBFEE3DC}"/>
              </a:ext>
            </a:extLst>
          </p:cNvPr>
          <p:cNvSpPr txBox="1"/>
          <p:nvPr/>
        </p:nvSpPr>
        <p:spPr>
          <a:xfrm>
            <a:off x="4857135" y="630613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19. CICIDS 2017 entry page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680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482606-F4C5-530C-1BB3-3DA382CF160C}"/>
              </a:ext>
            </a:extLst>
          </p:cNvPr>
          <p:cNvPicPr>
            <a:picLocks noChangeAspect="1"/>
          </p:cNvPicPr>
          <p:nvPr/>
        </p:nvPicPr>
        <p:blipFill>
          <a:blip r:embed="rId2"/>
          <a:stretch>
            <a:fillRect/>
          </a:stretch>
        </p:blipFill>
        <p:spPr>
          <a:xfrm>
            <a:off x="0" y="0"/>
            <a:ext cx="12192807" cy="4188542"/>
          </a:xfrm>
          <a:prstGeom prst="rect">
            <a:avLst/>
          </a:prstGeom>
        </p:spPr>
      </p:pic>
      <p:sp>
        <p:nvSpPr>
          <p:cNvPr id="4" name="Date Placeholder 3">
            <a:extLst>
              <a:ext uri="{FF2B5EF4-FFF2-40B4-BE49-F238E27FC236}">
                <a16:creationId xmlns:a16="http://schemas.microsoft.com/office/drawing/2014/main" id="{89DD7C2E-3541-69EF-A2CE-0B9ED77A37F7}"/>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56688054-888B-5154-CB1D-C11FF97976F3}"/>
              </a:ext>
            </a:extLst>
          </p:cNvPr>
          <p:cNvSpPr>
            <a:spLocks noGrp="1"/>
          </p:cNvSpPr>
          <p:nvPr>
            <p:ph type="sldNum" sz="quarter" idx="12"/>
          </p:nvPr>
        </p:nvSpPr>
        <p:spPr/>
        <p:txBody>
          <a:bodyPr/>
          <a:lstStyle/>
          <a:p>
            <a:fld id="{E603351B-FF63-473B-B5B5-870BE54ED961}" type="slidenum">
              <a:rPr lang="en-IN" smtClean="0"/>
              <a:t>41</a:t>
            </a:fld>
            <a:endParaRPr lang="en-IN"/>
          </a:p>
        </p:txBody>
      </p:sp>
      <p:pic>
        <p:nvPicPr>
          <p:cNvPr id="7" name="Picture 6">
            <a:extLst>
              <a:ext uri="{FF2B5EF4-FFF2-40B4-BE49-F238E27FC236}">
                <a16:creationId xmlns:a16="http://schemas.microsoft.com/office/drawing/2014/main" id="{22DCE512-F1F4-6562-4FB6-AF5B08109CAA}"/>
              </a:ext>
            </a:extLst>
          </p:cNvPr>
          <p:cNvPicPr>
            <a:picLocks noChangeAspect="1"/>
          </p:cNvPicPr>
          <p:nvPr/>
        </p:nvPicPr>
        <p:blipFill>
          <a:blip r:embed="rId3"/>
          <a:stretch>
            <a:fillRect/>
          </a:stretch>
        </p:blipFill>
        <p:spPr>
          <a:xfrm>
            <a:off x="0" y="4838393"/>
            <a:ext cx="12192000" cy="209550"/>
          </a:xfrm>
          <a:prstGeom prst="rect">
            <a:avLst/>
          </a:prstGeom>
        </p:spPr>
      </p:pic>
      <p:sp>
        <p:nvSpPr>
          <p:cNvPr id="8" name="TextBox 7">
            <a:extLst>
              <a:ext uri="{FF2B5EF4-FFF2-40B4-BE49-F238E27FC236}">
                <a16:creationId xmlns:a16="http://schemas.microsoft.com/office/drawing/2014/main" id="{AD99FFAA-5236-3F59-13CB-EE8042FF3846}"/>
              </a:ext>
            </a:extLst>
          </p:cNvPr>
          <p:cNvSpPr txBox="1"/>
          <p:nvPr/>
        </p:nvSpPr>
        <p:spPr>
          <a:xfrm>
            <a:off x="4021393" y="5312283"/>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20. CICIDS 2017 Visualization – Normal Sample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65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76EB84-1889-6A22-E264-66D077DB25DD}"/>
              </a:ext>
            </a:extLst>
          </p:cNvPr>
          <p:cNvPicPr>
            <a:picLocks noGrp="1" noChangeAspect="1"/>
          </p:cNvPicPr>
          <p:nvPr>
            <p:ph idx="1"/>
          </p:nvPr>
        </p:nvPicPr>
        <p:blipFill>
          <a:blip r:embed="rId2"/>
          <a:stretch>
            <a:fillRect/>
          </a:stretch>
        </p:blipFill>
        <p:spPr>
          <a:xfrm>
            <a:off x="1" y="-28575"/>
            <a:ext cx="12192000" cy="4034363"/>
          </a:xfrm>
          <a:prstGeom prst="rect">
            <a:avLst/>
          </a:prstGeom>
        </p:spPr>
      </p:pic>
      <p:sp>
        <p:nvSpPr>
          <p:cNvPr id="4" name="Date Placeholder 3">
            <a:extLst>
              <a:ext uri="{FF2B5EF4-FFF2-40B4-BE49-F238E27FC236}">
                <a16:creationId xmlns:a16="http://schemas.microsoft.com/office/drawing/2014/main" id="{DEFEFD90-F695-E93C-8AE5-57A229C05319}"/>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C2963171-A240-6499-A617-65E90921D59E}"/>
              </a:ext>
            </a:extLst>
          </p:cNvPr>
          <p:cNvSpPr>
            <a:spLocks noGrp="1"/>
          </p:cNvSpPr>
          <p:nvPr>
            <p:ph type="sldNum" sz="quarter" idx="12"/>
          </p:nvPr>
        </p:nvSpPr>
        <p:spPr/>
        <p:txBody>
          <a:bodyPr/>
          <a:lstStyle/>
          <a:p>
            <a:fld id="{E603351B-FF63-473B-B5B5-870BE54ED961}" type="slidenum">
              <a:rPr lang="en-IN" smtClean="0"/>
              <a:t>42</a:t>
            </a:fld>
            <a:endParaRPr lang="en-IN"/>
          </a:p>
        </p:txBody>
      </p:sp>
      <p:pic>
        <p:nvPicPr>
          <p:cNvPr id="7" name="Picture 6">
            <a:extLst>
              <a:ext uri="{FF2B5EF4-FFF2-40B4-BE49-F238E27FC236}">
                <a16:creationId xmlns:a16="http://schemas.microsoft.com/office/drawing/2014/main" id="{65E41B51-B4C7-2BD2-0E2E-A4263BFA6BB6}"/>
              </a:ext>
            </a:extLst>
          </p:cNvPr>
          <p:cNvPicPr>
            <a:picLocks noChangeAspect="1"/>
          </p:cNvPicPr>
          <p:nvPr/>
        </p:nvPicPr>
        <p:blipFill>
          <a:blip r:embed="rId3"/>
          <a:stretch>
            <a:fillRect/>
          </a:stretch>
        </p:blipFill>
        <p:spPr>
          <a:xfrm>
            <a:off x="0" y="4710350"/>
            <a:ext cx="12192000" cy="228600"/>
          </a:xfrm>
          <a:prstGeom prst="rect">
            <a:avLst/>
          </a:prstGeom>
        </p:spPr>
      </p:pic>
      <p:sp>
        <p:nvSpPr>
          <p:cNvPr id="8" name="TextBox 7">
            <a:extLst>
              <a:ext uri="{FF2B5EF4-FFF2-40B4-BE49-F238E27FC236}">
                <a16:creationId xmlns:a16="http://schemas.microsoft.com/office/drawing/2014/main" id="{CC274CD5-A6B0-056A-DAFA-CA04FFEE42C8}"/>
              </a:ext>
            </a:extLst>
          </p:cNvPr>
          <p:cNvSpPr txBox="1"/>
          <p:nvPr/>
        </p:nvSpPr>
        <p:spPr>
          <a:xfrm>
            <a:off x="3886200" y="5093652"/>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21. CICIDS 2017 Visualization – Attack Sample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82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7076DE-D6B5-CAF1-3C46-865802E17E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36524"/>
            <a:ext cx="12171128" cy="5798398"/>
          </a:xfrm>
        </p:spPr>
      </p:pic>
      <p:sp>
        <p:nvSpPr>
          <p:cNvPr id="4" name="Date Placeholder 3">
            <a:extLst>
              <a:ext uri="{FF2B5EF4-FFF2-40B4-BE49-F238E27FC236}">
                <a16:creationId xmlns:a16="http://schemas.microsoft.com/office/drawing/2014/main" id="{78515001-099A-6079-001E-5F29FAFE5688}"/>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85137ACC-E931-A769-8C17-4942DCF381B6}"/>
              </a:ext>
            </a:extLst>
          </p:cNvPr>
          <p:cNvSpPr>
            <a:spLocks noGrp="1"/>
          </p:cNvSpPr>
          <p:nvPr>
            <p:ph type="sldNum" sz="quarter" idx="12"/>
          </p:nvPr>
        </p:nvSpPr>
        <p:spPr/>
        <p:txBody>
          <a:bodyPr/>
          <a:lstStyle/>
          <a:p>
            <a:fld id="{E603351B-FF63-473B-B5B5-870BE54ED961}" type="slidenum">
              <a:rPr lang="en-IN" smtClean="0"/>
              <a:t>43</a:t>
            </a:fld>
            <a:endParaRPr lang="en-IN"/>
          </a:p>
        </p:txBody>
      </p:sp>
      <p:sp>
        <p:nvSpPr>
          <p:cNvPr id="9" name="TextBox 8">
            <a:extLst>
              <a:ext uri="{FF2B5EF4-FFF2-40B4-BE49-F238E27FC236}">
                <a16:creationId xmlns:a16="http://schemas.microsoft.com/office/drawing/2014/main" id="{F95C6C80-C4E4-7DC0-B589-1BA1902318FD}"/>
              </a:ext>
            </a:extLst>
          </p:cNvPr>
          <p:cNvSpPr txBox="1"/>
          <p:nvPr/>
        </p:nvSpPr>
        <p:spPr>
          <a:xfrm>
            <a:off x="4729316" y="6033184"/>
            <a:ext cx="6096000" cy="646331"/>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22. Manual entry results</a:t>
            </a:r>
          </a:p>
          <a:p>
            <a:r>
              <a:rPr lang="en-US" i="1" dirty="0">
                <a:latin typeface="Times New Roman" panose="02020603050405020304" pitchFamily="18" charset="0"/>
                <a:cs typeface="Times New Roman" panose="02020603050405020304" pitchFamily="18" charset="0"/>
              </a:rPr>
              <a:t>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056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59E4E1A-2EC4-6412-B104-318F06BAC0B8}"/>
              </a:ext>
            </a:extLst>
          </p:cNvPr>
          <p:cNvPicPr>
            <a:picLocks noGrp="1" noChangeAspect="1"/>
          </p:cNvPicPr>
          <p:nvPr>
            <p:ph idx="1"/>
          </p:nvPr>
        </p:nvPicPr>
        <p:blipFill>
          <a:blip r:embed="rId2"/>
          <a:stretch>
            <a:fillRect/>
          </a:stretch>
        </p:blipFill>
        <p:spPr>
          <a:xfrm>
            <a:off x="0" y="-1"/>
            <a:ext cx="12182608" cy="3942735"/>
          </a:xfrm>
          <a:prstGeom prst="rect">
            <a:avLst/>
          </a:prstGeom>
        </p:spPr>
      </p:pic>
      <p:sp>
        <p:nvSpPr>
          <p:cNvPr id="4" name="Date Placeholder 3">
            <a:extLst>
              <a:ext uri="{FF2B5EF4-FFF2-40B4-BE49-F238E27FC236}">
                <a16:creationId xmlns:a16="http://schemas.microsoft.com/office/drawing/2014/main" id="{FFDA8393-E8F7-259F-EFA7-0BA21608A12D}"/>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DDAE3739-DF44-DC8A-F1F6-43B856FE0CE1}"/>
              </a:ext>
            </a:extLst>
          </p:cNvPr>
          <p:cNvSpPr>
            <a:spLocks noGrp="1"/>
          </p:cNvSpPr>
          <p:nvPr>
            <p:ph type="sldNum" sz="quarter" idx="12"/>
          </p:nvPr>
        </p:nvSpPr>
        <p:spPr/>
        <p:txBody>
          <a:bodyPr/>
          <a:lstStyle/>
          <a:p>
            <a:fld id="{E603351B-FF63-473B-B5B5-870BE54ED961}" type="slidenum">
              <a:rPr lang="en-IN" smtClean="0"/>
              <a:t>44</a:t>
            </a:fld>
            <a:endParaRPr lang="en-IN"/>
          </a:p>
        </p:txBody>
      </p:sp>
      <p:pic>
        <p:nvPicPr>
          <p:cNvPr id="8" name="Picture 7">
            <a:extLst>
              <a:ext uri="{FF2B5EF4-FFF2-40B4-BE49-F238E27FC236}">
                <a16:creationId xmlns:a16="http://schemas.microsoft.com/office/drawing/2014/main" id="{BEF619AF-4D08-B65B-2236-21DE12D82F7B}"/>
              </a:ext>
            </a:extLst>
          </p:cNvPr>
          <p:cNvPicPr>
            <a:picLocks noChangeAspect="1"/>
          </p:cNvPicPr>
          <p:nvPr/>
        </p:nvPicPr>
        <p:blipFill>
          <a:blip r:embed="rId3"/>
          <a:stretch>
            <a:fillRect/>
          </a:stretch>
        </p:blipFill>
        <p:spPr>
          <a:xfrm>
            <a:off x="0" y="4690295"/>
            <a:ext cx="12192000" cy="171450"/>
          </a:xfrm>
          <a:prstGeom prst="rect">
            <a:avLst/>
          </a:prstGeom>
        </p:spPr>
      </p:pic>
      <p:sp>
        <p:nvSpPr>
          <p:cNvPr id="9" name="TextBox 8">
            <a:extLst>
              <a:ext uri="{FF2B5EF4-FFF2-40B4-BE49-F238E27FC236}">
                <a16:creationId xmlns:a16="http://schemas.microsoft.com/office/drawing/2014/main" id="{3941E1AE-8B20-80F2-1EF3-FC70A1D0FF39}"/>
              </a:ext>
            </a:extLst>
          </p:cNvPr>
          <p:cNvSpPr txBox="1"/>
          <p:nvPr/>
        </p:nvSpPr>
        <p:spPr>
          <a:xfrm>
            <a:off x="3696929" y="5165596"/>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23. UNSW-NB15 Visualization – Attack Sample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6514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062174F-7B25-908D-8028-EC132AFB1326}"/>
              </a:ext>
            </a:extLst>
          </p:cNvPr>
          <p:cNvPicPr>
            <a:picLocks noGrp="1" noChangeAspect="1"/>
          </p:cNvPicPr>
          <p:nvPr>
            <p:ph idx="1"/>
          </p:nvPr>
        </p:nvPicPr>
        <p:blipFill>
          <a:blip r:embed="rId2"/>
          <a:stretch>
            <a:fillRect/>
          </a:stretch>
        </p:blipFill>
        <p:spPr>
          <a:xfrm>
            <a:off x="0" y="0"/>
            <a:ext cx="12171630" cy="4031226"/>
          </a:xfrm>
          <a:prstGeom prst="rect">
            <a:avLst/>
          </a:prstGeom>
        </p:spPr>
      </p:pic>
      <p:sp>
        <p:nvSpPr>
          <p:cNvPr id="4" name="Date Placeholder 3">
            <a:extLst>
              <a:ext uri="{FF2B5EF4-FFF2-40B4-BE49-F238E27FC236}">
                <a16:creationId xmlns:a16="http://schemas.microsoft.com/office/drawing/2014/main" id="{F860330F-547A-0E13-D93E-B97D1DCE139C}"/>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465071AB-203E-2DCF-49C1-51A30AAC1430}"/>
              </a:ext>
            </a:extLst>
          </p:cNvPr>
          <p:cNvSpPr>
            <a:spLocks noGrp="1"/>
          </p:cNvSpPr>
          <p:nvPr>
            <p:ph type="sldNum" sz="quarter" idx="12"/>
          </p:nvPr>
        </p:nvSpPr>
        <p:spPr/>
        <p:txBody>
          <a:bodyPr/>
          <a:lstStyle/>
          <a:p>
            <a:fld id="{E603351B-FF63-473B-B5B5-870BE54ED961}" type="slidenum">
              <a:rPr lang="en-IN" smtClean="0"/>
              <a:t>45</a:t>
            </a:fld>
            <a:endParaRPr lang="en-IN"/>
          </a:p>
        </p:txBody>
      </p:sp>
      <p:pic>
        <p:nvPicPr>
          <p:cNvPr id="7" name="Picture 6">
            <a:extLst>
              <a:ext uri="{FF2B5EF4-FFF2-40B4-BE49-F238E27FC236}">
                <a16:creationId xmlns:a16="http://schemas.microsoft.com/office/drawing/2014/main" id="{234F89CE-0F31-CB53-934B-0A8D244C12E3}"/>
              </a:ext>
            </a:extLst>
          </p:cNvPr>
          <p:cNvPicPr>
            <a:picLocks noChangeAspect="1"/>
          </p:cNvPicPr>
          <p:nvPr/>
        </p:nvPicPr>
        <p:blipFill>
          <a:blip r:embed="rId3"/>
          <a:stretch>
            <a:fillRect/>
          </a:stretch>
        </p:blipFill>
        <p:spPr>
          <a:xfrm>
            <a:off x="0" y="4720406"/>
            <a:ext cx="12192000" cy="209550"/>
          </a:xfrm>
          <a:prstGeom prst="rect">
            <a:avLst/>
          </a:prstGeom>
        </p:spPr>
      </p:pic>
      <p:sp>
        <p:nvSpPr>
          <p:cNvPr id="8" name="TextBox 7">
            <a:extLst>
              <a:ext uri="{FF2B5EF4-FFF2-40B4-BE49-F238E27FC236}">
                <a16:creationId xmlns:a16="http://schemas.microsoft.com/office/drawing/2014/main" id="{2D8E9F8B-2391-E83C-10E7-493631BA341F}"/>
              </a:ext>
            </a:extLst>
          </p:cNvPr>
          <p:cNvSpPr txBox="1"/>
          <p:nvPr/>
        </p:nvSpPr>
        <p:spPr>
          <a:xfrm>
            <a:off x="3581400" y="513232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24. UNSW-NB15 Visualization – Normal sample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710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8015-0C94-F6E7-0CB9-DF8F6EA22B5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Validation and Testing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EDEC688-1EB4-9E9A-AEB0-29FA3245869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UI is tested for several sample cases, and the results are verified against ground truth data</a:t>
            </a:r>
          </a:p>
          <a:p>
            <a:pPr algn="just"/>
            <a:r>
              <a:rPr lang="en-US" dirty="0">
                <a:latin typeface="Times New Roman" panose="02020603050405020304" pitchFamily="18" charset="0"/>
                <a:cs typeface="Times New Roman" panose="02020603050405020304" pitchFamily="18" charset="0"/>
              </a:rPr>
              <a:t>XAI – No standard evaluation metrics; only subjective measures</a:t>
            </a:r>
          </a:p>
          <a:p>
            <a:pPr algn="just"/>
            <a:r>
              <a:rPr lang="en-US" dirty="0">
                <a:latin typeface="Times New Roman" panose="02020603050405020304" pitchFamily="18" charset="0"/>
                <a:cs typeface="Times New Roman" panose="02020603050405020304" pitchFamily="18" charset="0"/>
              </a:rPr>
              <a:t>UX is validated by several end users and the survey results are consolidated.</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A00AF33-E4DA-1859-EA0D-C8CBCEA5803C}"/>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1A15720F-56D4-C9F4-6CBE-FA4D6C95C580}"/>
              </a:ext>
            </a:extLst>
          </p:cNvPr>
          <p:cNvSpPr>
            <a:spLocks noGrp="1"/>
          </p:cNvSpPr>
          <p:nvPr>
            <p:ph type="sldNum" sz="quarter" idx="12"/>
          </p:nvPr>
        </p:nvSpPr>
        <p:spPr/>
        <p:txBody>
          <a:bodyPr/>
          <a:lstStyle/>
          <a:p>
            <a:fld id="{E603351B-FF63-473B-B5B5-870BE54ED961}" type="slidenum">
              <a:rPr lang="en-IN" smtClean="0"/>
              <a:t>46</a:t>
            </a:fld>
            <a:endParaRPr lang="en-IN"/>
          </a:p>
        </p:txBody>
      </p:sp>
    </p:spTree>
    <p:extLst>
      <p:ext uri="{BB962C8B-B14F-4D97-AF65-F5344CB8AC3E}">
        <p14:creationId xmlns:p14="http://schemas.microsoft.com/office/powerpoint/2010/main" val="2284462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886D2-2900-24A4-D7A5-C77E20D65B4C}"/>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40524325-DD49-4658-D54D-FD3B336226F7}"/>
              </a:ext>
            </a:extLst>
          </p:cNvPr>
          <p:cNvSpPr>
            <a:spLocks noGrp="1"/>
          </p:cNvSpPr>
          <p:nvPr>
            <p:ph type="sldNum" sz="quarter" idx="12"/>
          </p:nvPr>
        </p:nvSpPr>
        <p:spPr/>
        <p:txBody>
          <a:bodyPr/>
          <a:lstStyle/>
          <a:p>
            <a:fld id="{E603351B-FF63-473B-B5B5-870BE54ED961}" type="slidenum">
              <a:rPr lang="en-IN" smtClean="0"/>
              <a:t>47</a:t>
            </a:fld>
            <a:endParaRPr lang="en-IN"/>
          </a:p>
        </p:txBody>
      </p:sp>
      <p:pic>
        <p:nvPicPr>
          <p:cNvPr id="4" name="Picture 3">
            <a:extLst>
              <a:ext uri="{FF2B5EF4-FFF2-40B4-BE49-F238E27FC236}">
                <a16:creationId xmlns:a16="http://schemas.microsoft.com/office/drawing/2014/main" id="{C2D4516D-FE1C-8958-D7B3-730198C88770}"/>
              </a:ext>
            </a:extLst>
          </p:cNvPr>
          <p:cNvPicPr>
            <a:picLocks noChangeAspect="1"/>
          </p:cNvPicPr>
          <p:nvPr/>
        </p:nvPicPr>
        <p:blipFill>
          <a:blip r:embed="rId2"/>
          <a:stretch>
            <a:fillRect/>
          </a:stretch>
        </p:blipFill>
        <p:spPr>
          <a:xfrm>
            <a:off x="2686476" y="136525"/>
            <a:ext cx="6819048" cy="5864942"/>
          </a:xfrm>
          <a:prstGeom prst="rect">
            <a:avLst/>
          </a:prstGeom>
        </p:spPr>
      </p:pic>
      <p:sp>
        <p:nvSpPr>
          <p:cNvPr id="5" name="TextBox 4">
            <a:extLst>
              <a:ext uri="{FF2B5EF4-FFF2-40B4-BE49-F238E27FC236}">
                <a16:creationId xmlns:a16="http://schemas.microsoft.com/office/drawing/2014/main" id="{8421EC15-32DA-5265-236F-35150770931C}"/>
              </a:ext>
            </a:extLst>
          </p:cNvPr>
          <p:cNvSpPr txBox="1"/>
          <p:nvPr/>
        </p:nvSpPr>
        <p:spPr>
          <a:xfrm>
            <a:off x="5182753" y="6075144"/>
            <a:ext cx="6096000" cy="646331"/>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25. Survey Page</a:t>
            </a:r>
          </a:p>
          <a:p>
            <a:r>
              <a:rPr lang="en-US" i="1" dirty="0">
                <a:latin typeface="Times New Roman" panose="02020603050405020304" pitchFamily="18" charset="0"/>
                <a:cs typeface="Times New Roman" panose="02020603050405020304" pitchFamily="18" charset="0"/>
              </a:rPr>
              <a:t>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127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B25AD-B1A7-D4B0-3A7B-2DEE10FADA98}"/>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6A599775-3691-6DA4-2BCD-EE460A000467}"/>
              </a:ext>
            </a:extLst>
          </p:cNvPr>
          <p:cNvSpPr>
            <a:spLocks noGrp="1"/>
          </p:cNvSpPr>
          <p:nvPr>
            <p:ph type="sldNum" sz="quarter" idx="12"/>
          </p:nvPr>
        </p:nvSpPr>
        <p:spPr/>
        <p:txBody>
          <a:bodyPr/>
          <a:lstStyle/>
          <a:p>
            <a:fld id="{E603351B-FF63-473B-B5B5-870BE54ED961}" type="slidenum">
              <a:rPr lang="en-IN" smtClean="0"/>
              <a:t>48</a:t>
            </a:fld>
            <a:endParaRPr lang="en-IN" dirty="0"/>
          </a:p>
        </p:txBody>
      </p:sp>
      <p:pic>
        <p:nvPicPr>
          <p:cNvPr id="4" name="Picture 3">
            <a:extLst>
              <a:ext uri="{FF2B5EF4-FFF2-40B4-BE49-F238E27FC236}">
                <a16:creationId xmlns:a16="http://schemas.microsoft.com/office/drawing/2014/main" id="{CCE126C1-2EE2-DD6E-0CD4-E61A714EE269}"/>
              </a:ext>
            </a:extLst>
          </p:cNvPr>
          <p:cNvPicPr>
            <a:picLocks noChangeAspect="1"/>
          </p:cNvPicPr>
          <p:nvPr/>
        </p:nvPicPr>
        <p:blipFill>
          <a:blip r:embed="rId2"/>
          <a:stretch>
            <a:fillRect/>
          </a:stretch>
        </p:blipFill>
        <p:spPr>
          <a:xfrm>
            <a:off x="2036200" y="0"/>
            <a:ext cx="8612135" cy="6464782"/>
          </a:xfrm>
          <a:prstGeom prst="rect">
            <a:avLst/>
          </a:prstGeom>
        </p:spPr>
      </p:pic>
      <p:sp>
        <p:nvSpPr>
          <p:cNvPr id="5" name="TextBox 4">
            <a:extLst>
              <a:ext uri="{FF2B5EF4-FFF2-40B4-BE49-F238E27FC236}">
                <a16:creationId xmlns:a16="http://schemas.microsoft.com/office/drawing/2014/main" id="{FAA39756-4398-CCD0-A366-6238B7AF279A}"/>
              </a:ext>
            </a:extLst>
          </p:cNvPr>
          <p:cNvSpPr txBox="1"/>
          <p:nvPr/>
        </p:nvSpPr>
        <p:spPr>
          <a:xfrm>
            <a:off x="4670322" y="6408463"/>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26. Survey remaining questions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0D9F64-C42E-2BFF-ABE9-A4F77427E6D4}"/>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1488688B-57E3-4EFB-3087-B457BE8FCCBD}"/>
              </a:ext>
            </a:extLst>
          </p:cNvPr>
          <p:cNvSpPr>
            <a:spLocks noGrp="1"/>
          </p:cNvSpPr>
          <p:nvPr>
            <p:ph type="sldNum" sz="quarter" idx="12"/>
          </p:nvPr>
        </p:nvSpPr>
        <p:spPr/>
        <p:txBody>
          <a:bodyPr/>
          <a:lstStyle/>
          <a:p>
            <a:fld id="{E603351B-FF63-473B-B5B5-870BE54ED961}" type="slidenum">
              <a:rPr lang="en-IN" smtClean="0"/>
              <a:t>49</a:t>
            </a:fld>
            <a:endParaRPr lang="en-IN"/>
          </a:p>
        </p:txBody>
      </p:sp>
      <p:pic>
        <p:nvPicPr>
          <p:cNvPr id="6" name="Picture 5">
            <a:extLst>
              <a:ext uri="{FF2B5EF4-FFF2-40B4-BE49-F238E27FC236}">
                <a16:creationId xmlns:a16="http://schemas.microsoft.com/office/drawing/2014/main" id="{CD02EFF9-B390-901D-0EB4-CFA53F1246A9}"/>
              </a:ext>
            </a:extLst>
          </p:cNvPr>
          <p:cNvPicPr>
            <a:picLocks noChangeAspect="1"/>
          </p:cNvPicPr>
          <p:nvPr/>
        </p:nvPicPr>
        <p:blipFill>
          <a:blip r:embed="rId2"/>
          <a:srcRect l="1326" b="2226"/>
          <a:stretch>
            <a:fillRect/>
          </a:stretch>
        </p:blipFill>
        <p:spPr>
          <a:xfrm>
            <a:off x="265471" y="0"/>
            <a:ext cx="11493910" cy="5614219"/>
          </a:xfrm>
          <a:prstGeom prst="rect">
            <a:avLst/>
          </a:prstGeom>
        </p:spPr>
      </p:pic>
      <p:sp>
        <p:nvSpPr>
          <p:cNvPr id="7" name="TextBox 6">
            <a:extLst>
              <a:ext uri="{FF2B5EF4-FFF2-40B4-BE49-F238E27FC236}">
                <a16:creationId xmlns:a16="http://schemas.microsoft.com/office/drawing/2014/main" id="{00970EDB-0081-E47F-BBB3-FEBA3E5F8450}"/>
              </a:ext>
            </a:extLst>
          </p:cNvPr>
          <p:cNvSpPr txBox="1"/>
          <p:nvPr/>
        </p:nvSpPr>
        <p:spPr>
          <a:xfrm>
            <a:off x="4670323" y="5800618"/>
            <a:ext cx="6096000" cy="369332"/>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Fig. 27. Survey Consolidated results  </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096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2A1D1B3-C645-057D-DAD9-A44AE5FDCB19}"/>
              </a:ext>
            </a:extLst>
          </p:cNvPr>
          <p:cNvSpPr txBox="1">
            <a:spLocks/>
          </p:cNvSpPr>
          <p:nvPr/>
        </p:nvSpPr>
        <p:spPr>
          <a:xfrm>
            <a:off x="844463" y="148396"/>
            <a:ext cx="10504395" cy="54607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atin typeface="Times New Roman"/>
              <a:cs typeface="Times New Roman"/>
            </a:endParaRPr>
          </a:p>
          <a:p>
            <a:pPr marL="0" indent="0" algn="ctr">
              <a:buNone/>
            </a:pPr>
            <a:r>
              <a:rPr lang="en-US" sz="4400">
                <a:latin typeface="Times New Roman"/>
                <a:cs typeface="Times New Roman"/>
              </a:rPr>
              <a:t>Objectives</a:t>
            </a:r>
          </a:p>
          <a:p>
            <a:pPr marL="0" indent="0" algn="just">
              <a:buNone/>
            </a:pPr>
            <a:endParaRPr lang="en-US" sz="400">
              <a:latin typeface="Times New Roman" panose="02020603050405020304" pitchFamily="18" charset="0"/>
              <a:cs typeface="Times New Roman" panose="02020603050405020304" pitchFamily="18" charset="0"/>
            </a:endParaRPr>
          </a:p>
          <a:p>
            <a:pPr algn="just"/>
            <a:r>
              <a:rPr lang="en-IN" sz="2500">
                <a:latin typeface="Times New Roman"/>
                <a:cs typeface="Times New Roman"/>
              </a:rPr>
              <a:t>To extract and select key features from dataset.</a:t>
            </a:r>
          </a:p>
          <a:p>
            <a:pPr algn="just"/>
            <a:r>
              <a:rPr lang="en-IN" sz="2500">
                <a:latin typeface="Times New Roman"/>
                <a:cs typeface="Times New Roman"/>
              </a:rPr>
              <a:t>To test the system on real-world datasets and provide insights on the potential threats.</a:t>
            </a:r>
          </a:p>
          <a:p>
            <a:pPr algn="just"/>
            <a:r>
              <a:rPr lang="en-IN" sz="2500">
                <a:latin typeface="Times New Roman"/>
                <a:cs typeface="Times New Roman"/>
              </a:rPr>
              <a:t>To build a simple user interface to display results and their corresponding explanations</a:t>
            </a:r>
            <a:r>
              <a:rPr lang="en-IN" sz="2500"/>
              <a:t>.</a:t>
            </a:r>
          </a:p>
          <a:p>
            <a:pPr algn="just"/>
            <a:r>
              <a:rPr lang="en-IN" sz="2500">
                <a:latin typeface="Times New Roman"/>
                <a:cs typeface="Times New Roman"/>
              </a:rPr>
              <a:t>To implement eXplainable AI approach for the Cloud Intrusion Detection system.</a:t>
            </a:r>
          </a:p>
          <a:p>
            <a:pPr algn="just"/>
            <a:endParaRPr lang="en-IN" sz="250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1E3D54C-9DE4-367A-2154-6EAC6B76D770}"/>
              </a:ext>
            </a:extLst>
          </p:cNvPr>
          <p:cNvSpPr>
            <a:spLocks noGrp="1"/>
          </p:cNvSpPr>
          <p:nvPr>
            <p:ph type="sldNum" sz="quarter" idx="12"/>
          </p:nvPr>
        </p:nvSpPr>
        <p:spPr/>
        <p:txBody>
          <a:bodyPr/>
          <a:lstStyle/>
          <a:p>
            <a:fld id="{E603351B-FF63-473B-B5B5-870BE54ED961}" type="slidenum">
              <a:rPr lang="en-IN" smtClean="0"/>
              <a:t>5</a:t>
            </a:fld>
            <a:endParaRPr lang="en-IN"/>
          </a:p>
        </p:txBody>
      </p:sp>
      <p:sp>
        <p:nvSpPr>
          <p:cNvPr id="2" name="Date Placeholder 1">
            <a:extLst>
              <a:ext uri="{FF2B5EF4-FFF2-40B4-BE49-F238E27FC236}">
                <a16:creationId xmlns:a16="http://schemas.microsoft.com/office/drawing/2014/main" id="{3DA48601-04EA-E5FA-5303-4F4DF13B381F}"/>
              </a:ext>
            </a:extLst>
          </p:cNvPr>
          <p:cNvSpPr>
            <a:spLocks noGrp="1"/>
          </p:cNvSpPr>
          <p:nvPr>
            <p:ph type="dt" sz="half" idx="10"/>
          </p:nvPr>
        </p:nvSpPr>
        <p:spPr/>
        <p:txBody>
          <a:bodyPr/>
          <a:lstStyle/>
          <a:p>
            <a:fld id="{198317DE-B740-4300-916B-1ED7AD6F125C}" type="datetime1">
              <a:rPr lang="en-IN" smtClean="0"/>
              <a:t>08-12-2025</a:t>
            </a:fld>
            <a:endParaRPr lang="en-IN"/>
          </a:p>
        </p:txBody>
      </p:sp>
    </p:spTree>
    <p:extLst>
      <p:ext uri="{BB962C8B-B14F-4D97-AF65-F5344CB8AC3E}">
        <p14:creationId xmlns:p14="http://schemas.microsoft.com/office/powerpoint/2010/main" val="2965807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2934E-5C7A-BFDC-E96E-0A0F8788A4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908521-8DCD-7594-17AA-7D58DD108A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latin typeface="Times New Roman" panose="02020603050405020304" pitchFamily="18" charset="0"/>
                <a:cs typeface="Times New Roman" panose="02020603050405020304" pitchFamily="18" charset="0"/>
              </a:rPr>
              <a:t>Review 2.2: February 2026 – March 2026 </a:t>
            </a:r>
            <a:endParaRPr lang="en-IN" sz="42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4AE4AE92-912B-5AE2-A9F1-9A0899C31977}"/>
              </a:ext>
            </a:extLst>
          </p:cNvPr>
          <p:cNvSpPr txBox="1">
            <a:spLocks/>
          </p:cNvSpPr>
          <p:nvPr/>
        </p:nvSpPr>
        <p:spPr>
          <a:xfrm>
            <a:off x="838200" y="184528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IN" dirty="0">
                <a:latin typeface="Times New Roman"/>
                <a:cs typeface="Times New Roman"/>
              </a:rPr>
              <a:t>Milestones and Deliverables: February 2026 - March 2026</a:t>
            </a:r>
          </a:p>
          <a:p>
            <a:pPr marL="0" indent="0" algn="just">
              <a:buFont typeface="Arial" panose="020B0604020202020204" pitchFamily="34" charset="0"/>
              <a:buNone/>
            </a:pPr>
            <a:endParaRPr lang="en-IN" sz="400" dirty="0">
              <a:latin typeface="Times New Roman" panose="02020603050405020304" pitchFamily="18" charset="0"/>
              <a:cs typeface="Times New Roman" panose="02020603050405020304" pitchFamily="18" charset="0"/>
            </a:endParaRPr>
          </a:p>
          <a:p>
            <a:pPr lvl="1" algn="just"/>
            <a:r>
              <a:rPr lang="en-IN" sz="2200" dirty="0">
                <a:latin typeface="Times New Roman"/>
                <a:cs typeface="Times New Roman"/>
              </a:rPr>
              <a:t>Conduct live testing using synthetic or simulated network traffic to check the accuracy of final results </a:t>
            </a:r>
          </a:p>
          <a:p>
            <a:pPr lvl="1" algn="just"/>
            <a:r>
              <a:rPr lang="en-IN" sz="2200" dirty="0">
                <a:latin typeface="Times New Roman"/>
                <a:cs typeface="Times New Roman"/>
              </a:rPr>
              <a:t>Final refinements, error corrections and IEEE report submission</a:t>
            </a:r>
          </a:p>
          <a:p>
            <a:pPr lvl="1" algn="just"/>
            <a:r>
              <a:rPr lang="en-IN" sz="2200" dirty="0">
                <a:latin typeface="Times New Roman"/>
                <a:cs typeface="Times New Roman"/>
              </a:rPr>
              <a:t>Prepare presentation/demo for evaluation</a:t>
            </a:r>
          </a:p>
        </p:txBody>
      </p:sp>
      <p:sp>
        <p:nvSpPr>
          <p:cNvPr id="6" name="Slide Number Placeholder 5">
            <a:extLst>
              <a:ext uri="{FF2B5EF4-FFF2-40B4-BE49-F238E27FC236}">
                <a16:creationId xmlns:a16="http://schemas.microsoft.com/office/drawing/2014/main" id="{581AD835-A973-674F-721A-0E26002F98D7}"/>
              </a:ext>
            </a:extLst>
          </p:cNvPr>
          <p:cNvSpPr>
            <a:spLocks noGrp="1"/>
          </p:cNvSpPr>
          <p:nvPr>
            <p:ph type="sldNum" sz="quarter" idx="12"/>
          </p:nvPr>
        </p:nvSpPr>
        <p:spPr/>
        <p:txBody>
          <a:bodyPr/>
          <a:lstStyle/>
          <a:p>
            <a:fld id="{E603351B-FF63-473B-B5B5-870BE54ED961}" type="slidenum">
              <a:rPr lang="en-IN" smtClean="0"/>
              <a:t>50</a:t>
            </a:fld>
            <a:endParaRPr lang="en-IN"/>
          </a:p>
        </p:txBody>
      </p:sp>
      <p:sp>
        <p:nvSpPr>
          <p:cNvPr id="2" name="Date Placeholder 1">
            <a:extLst>
              <a:ext uri="{FF2B5EF4-FFF2-40B4-BE49-F238E27FC236}">
                <a16:creationId xmlns:a16="http://schemas.microsoft.com/office/drawing/2014/main" id="{9A33DF3B-4505-5561-A844-6532436A64E1}"/>
              </a:ext>
            </a:extLst>
          </p:cNvPr>
          <p:cNvSpPr>
            <a:spLocks noGrp="1"/>
          </p:cNvSpPr>
          <p:nvPr>
            <p:ph type="dt" sz="half" idx="10"/>
          </p:nvPr>
        </p:nvSpPr>
        <p:spPr/>
        <p:txBody>
          <a:bodyPr/>
          <a:lstStyle/>
          <a:p>
            <a:fld id="{2002CB1E-D406-4314-AA07-0260D7AF30A6}" type="datetime1">
              <a:rPr lang="en-IN" smtClean="0"/>
              <a:t>08-12-2025</a:t>
            </a:fld>
            <a:endParaRPr lang="en-IN"/>
          </a:p>
        </p:txBody>
      </p:sp>
    </p:spTree>
    <p:extLst>
      <p:ext uri="{BB962C8B-B14F-4D97-AF65-F5344CB8AC3E}">
        <p14:creationId xmlns:p14="http://schemas.microsoft.com/office/powerpoint/2010/main" val="4223231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14C0-3FF6-840D-5B56-30C9BB86107D}"/>
              </a:ext>
            </a:extLst>
          </p:cNvPr>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Conclusion</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DDC7894-19F9-AE39-7D72-87C4AD5F5BD3}"/>
              </a:ext>
            </a:extLst>
          </p:cNvPr>
          <p:cNvSpPr>
            <a:spLocks noGrp="1"/>
          </p:cNvSpPr>
          <p:nvPr>
            <p:ph idx="1"/>
          </p:nvPr>
        </p:nvSpPr>
        <p:spPr>
          <a:xfrm>
            <a:off x="838200" y="1564666"/>
            <a:ext cx="10515600" cy="4351338"/>
          </a:xfrm>
        </p:spPr>
        <p:txBody>
          <a:bodyPr>
            <a:normAutofit/>
          </a:bodyPr>
          <a:lstStyle/>
          <a:p>
            <a:pPr marL="0" indent="0" algn="just">
              <a:buNone/>
            </a:pPr>
            <a:r>
              <a:rPr lang="en-US" sz="2500" dirty="0">
                <a:latin typeface="Times New Roman" panose="02020603050405020304" pitchFamily="18" charset="0"/>
                <a:cs typeface="Times New Roman" panose="02020603050405020304" pitchFamily="18" charset="0"/>
              </a:rPr>
              <a:t>The LIME and SHAP algorithms were implemented for an individual instance, and their explanations were visualized better with UI and were validated using the ground truth available. LIME is best suited for local explanations, and SHAP for global explanations.</a:t>
            </a:r>
            <a:endParaRPr lang="en-IN" sz="25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DA426B1-BD19-77F3-E23B-A3C3B8565AA7}"/>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AC455333-E717-008A-2B57-928B79EABF4B}"/>
              </a:ext>
            </a:extLst>
          </p:cNvPr>
          <p:cNvSpPr>
            <a:spLocks noGrp="1"/>
          </p:cNvSpPr>
          <p:nvPr>
            <p:ph type="sldNum" sz="quarter" idx="12"/>
          </p:nvPr>
        </p:nvSpPr>
        <p:spPr/>
        <p:txBody>
          <a:bodyPr/>
          <a:lstStyle/>
          <a:p>
            <a:fld id="{E603351B-FF63-473B-B5B5-870BE54ED961}" type="slidenum">
              <a:rPr lang="en-IN" smtClean="0"/>
              <a:t>51</a:t>
            </a:fld>
            <a:endParaRPr lang="en-IN"/>
          </a:p>
        </p:txBody>
      </p:sp>
    </p:spTree>
    <p:extLst>
      <p:ext uri="{BB962C8B-B14F-4D97-AF65-F5344CB8AC3E}">
        <p14:creationId xmlns:p14="http://schemas.microsoft.com/office/powerpoint/2010/main" val="3550078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ADD0-A49F-BD95-888C-139F4F842A57}"/>
              </a:ext>
            </a:extLst>
          </p:cNvPr>
          <p:cNvSpPr>
            <a:spLocks noGrp="1"/>
          </p:cNvSpPr>
          <p:nvPr>
            <p:ph type="title"/>
          </p:nvPr>
        </p:nvSpPr>
        <p:spPr>
          <a:xfrm>
            <a:off x="838200" y="-96531"/>
            <a:ext cx="10515600" cy="1325563"/>
          </a:xfrm>
        </p:spPr>
        <p:txBody>
          <a:bodyPr/>
          <a:lstStyle/>
          <a:p>
            <a:pPr algn="ctr"/>
            <a:r>
              <a:rPr lang="en-US">
                <a:latin typeface="Times New Roman" panose="02020603050405020304" pitchFamily="18" charset="0"/>
                <a:cs typeface="Times New Roman" panose="02020603050405020304" pitchFamily="18" charset="0"/>
              </a:rPr>
              <a:t>References</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7B51F0-58CA-D19F-5CE9-461FE79A1B42}"/>
              </a:ext>
            </a:extLst>
          </p:cNvPr>
          <p:cNvSpPr>
            <a:spLocks noGrp="1"/>
          </p:cNvSpPr>
          <p:nvPr>
            <p:ph idx="1"/>
          </p:nvPr>
        </p:nvSpPr>
        <p:spPr>
          <a:xfrm>
            <a:off x="838200" y="952955"/>
            <a:ext cx="10515600" cy="5679472"/>
          </a:xfrm>
        </p:spPr>
        <p:txBody>
          <a:bodyPr vert="horz" lIns="91440" tIns="45720" rIns="91440" bIns="45720" rtlCol="0" anchor="t">
            <a:normAutofit/>
          </a:bodyPr>
          <a:lstStyle/>
          <a:p>
            <a:pPr marL="0" indent="0">
              <a:buNone/>
            </a:pPr>
            <a:r>
              <a:rPr lang="en-US" sz="1400" dirty="0">
                <a:latin typeface="Times New Roman" panose="02020603050405020304" pitchFamily="18" charset="0"/>
                <a:cs typeface="Times New Roman" panose="02020603050405020304" pitchFamily="18" charset="0"/>
              </a:rPr>
              <a:t>[1] M. Bakro et al., "An Improved Design for a Cloud Intrusion Detection System Using Hybrid Features Selection Approach With ML Classifier,"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11, pp. 64228-64247, 2023,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10.1109/ACCESS.2023.3289405. </a:t>
            </a:r>
          </a:p>
          <a:p>
            <a:pPr marL="0" indent="0">
              <a:buNone/>
            </a:pPr>
            <a:r>
              <a:rPr lang="en-US" sz="1400" dirty="0">
                <a:latin typeface="Times New Roman" panose="02020603050405020304" pitchFamily="18" charset="0"/>
                <a:cs typeface="Times New Roman" panose="02020603050405020304" pitchFamily="18" charset="0"/>
              </a:rPr>
              <a:t>[2] O. </a:t>
            </a:r>
            <a:r>
              <a:rPr lang="en-US" sz="1400" dirty="0" err="1">
                <a:latin typeface="Times New Roman" panose="02020603050405020304" pitchFamily="18" charset="0"/>
                <a:cs typeface="Times New Roman" panose="02020603050405020304" pitchFamily="18" charset="0"/>
              </a:rPr>
              <a:t>Arreche</a:t>
            </a:r>
            <a:r>
              <a:rPr lang="en-US" sz="1400" dirty="0">
                <a:latin typeface="Times New Roman" panose="02020603050405020304" pitchFamily="18" charset="0"/>
                <a:cs typeface="Times New Roman" panose="02020603050405020304" pitchFamily="18" charset="0"/>
              </a:rPr>
              <a:t>, T. R. Guntur, J. W. Roberts and M. Abdallah, "E-XAI: Evaluating Black-Box Explainable AI Frameworks for Network Intrusion Detection,"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12, pp. 23954-23988, 2024,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10.1109/ACCESS.2024.3365140. </a:t>
            </a:r>
          </a:p>
          <a:p>
            <a:pPr marL="0" indent="0">
              <a:buNone/>
            </a:pPr>
            <a:r>
              <a:rPr lang="en-US" sz="1400" dirty="0">
                <a:latin typeface="Times New Roman" panose="02020603050405020304" pitchFamily="18" charset="0"/>
                <a:cs typeface="Times New Roman" panose="02020603050405020304" pitchFamily="18" charset="0"/>
              </a:rPr>
              <a:t>[3] A. Rawal, J. McCoy, D. B. Rawat, B. M. Sadler and R. S. Amant, "Recent Advances in Trustworthy Explainable Artificial Intelligence: Status, Challenges, and Perspectives," in </a:t>
            </a:r>
            <a:r>
              <a:rPr lang="en-US" sz="1400" i="1" dirty="0">
                <a:latin typeface="Times New Roman" panose="02020603050405020304" pitchFamily="18" charset="0"/>
                <a:cs typeface="Times New Roman" panose="02020603050405020304" pitchFamily="18" charset="0"/>
              </a:rPr>
              <a:t>IEEE Transactions on Artificial Intelligence</a:t>
            </a:r>
            <a:r>
              <a:rPr lang="en-US" sz="1400" dirty="0">
                <a:latin typeface="Times New Roman" panose="02020603050405020304" pitchFamily="18" charset="0"/>
                <a:cs typeface="Times New Roman" panose="02020603050405020304" pitchFamily="18" charset="0"/>
              </a:rPr>
              <a:t>, vol. 3, no. 6, pp. 852-866, Dec. 2022,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10.1109/TAI.2021.3133846. </a:t>
            </a:r>
          </a:p>
          <a:p>
            <a:pPr marL="0" indent="0">
              <a:buNone/>
            </a:pPr>
            <a:r>
              <a:rPr lang="en-US" sz="1400" dirty="0">
                <a:latin typeface="Times New Roman" panose="02020603050405020304" pitchFamily="18" charset="0"/>
                <a:cs typeface="Times New Roman" panose="02020603050405020304" pitchFamily="18" charset="0"/>
              </a:rPr>
              <a:t>[4] </a:t>
            </a:r>
            <a:r>
              <a:rPr lang="en-IN" sz="1400" dirty="0">
                <a:latin typeface="Times New Roman" panose="02020603050405020304" pitchFamily="18" charset="0"/>
                <a:cs typeface="Times New Roman" panose="02020603050405020304" pitchFamily="18" charset="0"/>
              </a:rPr>
              <a:t>H. Yan et al., "Automatic Evasion of Machine Learning-Based Network Intrusion Detection Systems," in </a:t>
            </a:r>
            <a:r>
              <a:rPr lang="en-IN" sz="1400" i="1" dirty="0">
                <a:latin typeface="Times New Roman" panose="02020603050405020304" pitchFamily="18" charset="0"/>
                <a:cs typeface="Times New Roman" panose="02020603050405020304" pitchFamily="18" charset="0"/>
              </a:rPr>
              <a:t>IEEE Transactions on Dependable and Secure Computing</a:t>
            </a:r>
            <a:r>
              <a:rPr lang="en-IN" sz="1400" dirty="0">
                <a:latin typeface="Times New Roman" panose="02020603050405020304" pitchFamily="18" charset="0"/>
                <a:cs typeface="Times New Roman" panose="02020603050405020304" pitchFamily="18" charset="0"/>
              </a:rPr>
              <a:t>, vol. 21, no. 1, pp. 153-167, Jan.-Feb. 2024,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10.1109/TDSC.2023.3247585.</a:t>
            </a:r>
          </a:p>
          <a:p>
            <a:pPr marL="0" indent="0">
              <a:buNone/>
            </a:pPr>
            <a:r>
              <a:rPr lang="en-US" sz="1400" dirty="0">
                <a:latin typeface="Times New Roman" panose="02020603050405020304" pitchFamily="18" charset="0"/>
                <a:cs typeface="Times New Roman" panose="02020603050405020304" pitchFamily="18" charset="0"/>
              </a:rPr>
              <a:t>[5] </a:t>
            </a:r>
            <a:r>
              <a:rPr lang="en-IN" sz="1400" dirty="0">
                <a:latin typeface="Times New Roman" panose="02020603050405020304" pitchFamily="18" charset="0"/>
                <a:cs typeface="Times New Roman" panose="02020603050405020304" pitchFamily="18" charset="0"/>
              </a:rPr>
              <a:t>N. Moustafa, N. </a:t>
            </a:r>
            <a:r>
              <a:rPr lang="en-IN" sz="1400" dirty="0" err="1">
                <a:latin typeface="Times New Roman" panose="02020603050405020304" pitchFamily="18" charset="0"/>
                <a:cs typeface="Times New Roman" panose="02020603050405020304" pitchFamily="18" charset="0"/>
              </a:rPr>
              <a:t>Koroniotis</a:t>
            </a:r>
            <a:r>
              <a:rPr lang="en-IN" sz="1400" dirty="0">
                <a:latin typeface="Times New Roman" panose="02020603050405020304" pitchFamily="18" charset="0"/>
                <a:cs typeface="Times New Roman" panose="02020603050405020304" pitchFamily="18" charset="0"/>
              </a:rPr>
              <a:t>, M. </a:t>
            </a:r>
            <a:r>
              <a:rPr lang="en-IN" sz="1400" dirty="0" err="1">
                <a:latin typeface="Times New Roman" panose="02020603050405020304" pitchFamily="18" charset="0"/>
                <a:cs typeface="Times New Roman" panose="02020603050405020304" pitchFamily="18" charset="0"/>
              </a:rPr>
              <a:t>Keshk</a:t>
            </a:r>
            <a:r>
              <a:rPr lang="en-IN" sz="1400" dirty="0">
                <a:latin typeface="Times New Roman" panose="02020603050405020304" pitchFamily="18" charset="0"/>
                <a:cs typeface="Times New Roman" panose="02020603050405020304" pitchFamily="18" charset="0"/>
              </a:rPr>
              <a:t>, A. Y. Zomaya and Z. Tari, "Explainable Intrusion Detection for Cyber Defences in the Internet of Things: Opportunities and Solutions," in </a:t>
            </a:r>
            <a:r>
              <a:rPr lang="en-IN" sz="1400" i="1" dirty="0">
                <a:latin typeface="Times New Roman" panose="02020603050405020304" pitchFamily="18" charset="0"/>
                <a:cs typeface="Times New Roman" panose="02020603050405020304" pitchFamily="18" charset="0"/>
              </a:rPr>
              <a:t>IEEE Communications Surveys &amp; Tutorials</a:t>
            </a:r>
            <a:r>
              <a:rPr lang="en-IN" sz="1400" dirty="0">
                <a:latin typeface="Times New Roman" panose="02020603050405020304" pitchFamily="18" charset="0"/>
                <a:cs typeface="Times New Roman" panose="02020603050405020304" pitchFamily="18" charset="0"/>
              </a:rPr>
              <a:t>, vol. 25, no. 3, pp. 1775-1807, </a:t>
            </a:r>
            <a:r>
              <a:rPr lang="en-IN" sz="1400" dirty="0" err="1">
                <a:latin typeface="Times New Roman" panose="02020603050405020304" pitchFamily="18" charset="0"/>
                <a:cs typeface="Times New Roman" panose="02020603050405020304" pitchFamily="18" charset="0"/>
              </a:rPr>
              <a:t>thirdquarter</a:t>
            </a:r>
            <a:r>
              <a:rPr lang="en-IN" sz="1400" dirty="0">
                <a:latin typeface="Times New Roman" panose="02020603050405020304" pitchFamily="18" charset="0"/>
                <a:cs typeface="Times New Roman" panose="02020603050405020304" pitchFamily="18" charset="0"/>
              </a:rPr>
              <a:t> 2023,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10.1109/COMST.2023.3280465.</a:t>
            </a:r>
          </a:p>
          <a:p>
            <a:pPr marL="0" indent="0">
              <a:buNone/>
            </a:pPr>
            <a:r>
              <a:rPr lang="en-IN" sz="1400" dirty="0">
                <a:latin typeface="Times New Roman" panose="02020603050405020304" pitchFamily="18" charset="0"/>
                <a:cs typeface="Times New Roman" panose="02020603050405020304" pitchFamily="18" charset="0"/>
              </a:rPr>
              <a:t>[6] C. M. Hartman and B. P. Rimal, "Interpretable Machine Learning for Mitigating Feature-Driven Attacks," in </a:t>
            </a:r>
            <a:r>
              <a:rPr lang="en-IN" sz="1400" i="1" dirty="0">
                <a:latin typeface="Times New Roman" panose="02020603050405020304" pitchFamily="18" charset="0"/>
                <a:cs typeface="Times New Roman" panose="02020603050405020304" pitchFamily="18" charset="0"/>
              </a:rPr>
              <a:t>IEEE Transactions on Technology and Society</a:t>
            </a:r>
            <a:r>
              <a:rPr lang="en-IN" sz="1400" dirty="0">
                <a:latin typeface="Times New Roman" panose="02020603050405020304" pitchFamily="18" charset="0"/>
                <a:cs typeface="Times New Roman" panose="02020603050405020304" pitchFamily="18" charset="0"/>
              </a:rPr>
              <a:t>, vol. 6, no. 2, pp. 220-230, June 2025,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10.1109/TTS.2025.3531780.</a:t>
            </a:r>
          </a:p>
          <a:p>
            <a:pPr marL="0" indent="0">
              <a:buNone/>
            </a:pPr>
            <a:r>
              <a:rPr lang="en-IN" sz="1400" dirty="0">
                <a:latin typeface="Times New Roman" panose="02020603050405020304" pitchFamily="18" charset="0"/>
                <a:cs typeface="Times New Roman" panose="02020603050405020304" pitchFamily="18" charset="0"/>
              </a:rPr>
              <a:t>[7] J. Kumar </a:t>
            </a:r>
            <a:r>
              <a:rPr lang="en-IN" sz="1400" dirty="0" err="1">
                <a:latin typeface="Times New Roman" panose="02020603050405020304" pitchFamily="18" charset="0"/>
                <a:cs typeface="Times New Roman" panose="02020603050405020304" pitchFamily="18" charset="0"/>
              </a:rPr>
              <a:t>Samriya</a:t>
            </a:r>
            <a:r>
              <a:rPr lang="en-IN" sz="1400" dirty="0">
                <a:latin typeface="Times New Roman" panose="02020603050405020304" pitchFamily="18" charset="0"/>
                <a:cs typeface="Times New Roman" panose="02020603050405020304" pitchFamily="18" charset="0"/>
              </a:rPr>
              <a:t>, S. Kumar, M. Kumar, H. Wu and S. Singh Gill, "Machine Learning-Based Network Intrusion Detection Optimization for Cloud Computing Environments," in </a:t>
            </a:r>
            <a:r>
              <a:rPr lang="en-IN" sz="1400" i="1" dirty="0">
                <a:latin typeface="Times New Roman" panose="02020603050405020304" pitchFamily="18" charset="0"/>
                <a:cs typeface="Times New Roman" panose="02020603050405020304" pitchFamily="18" charset="0"/>
              </a:rPr>
              <a:t>IEEE Transactions on Consumer Electronics</a:t>
            </a:r>
            <a:r>
              <a:rPr lang="en-IN" sz="1400" dirty="0">
                <a:latin typeface="Times New Roman" panose="02020603050405020304" pitchFamily="18" charset="0"/>
                <a:cs typeface="Times New Roman" panose="02020603050405020304" pitchFamily="18" charset="0"/>
              </a:rPr>
              <a:t>, vol. 70, no. 4, pp. 7449-7460, Nov. 2024,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10.1109/TCE.2024.3458810.</a:t>
            </a:r>
          </a:p>
          <a:p>
            <a:pPr marL="0" indent="0">
              <a:buNone/>
            </a:pPr>
            <a:r>
              <a:rPr lang="en-IN" sz="1400" dirty="0">
                <a:latin typeface="Times New Roman" panose="02020603050405020304" pitchFamily="18" charset="0"/>
                <a:cs typeface="Times New Roman" panose="02020603050405020304" pitchFamily="18" charset="0"/>
              </a:rPr>
              <a:t>[8] S. Das et al., "Network Intrusion Detection and Comparative Analysis Using Ensemble Machine Learning and Feature Selection," in </a:t>
            </a:r>
            <a:r>
              <a:rPr lang="en-IN" sz="1400" i="1" dirty="0">
                <a:latin typeface="Times New Roman" panose="02020603050405020304" pitchFamily="18" charset="0"/>
                <a:cs typeface="Times New Roman" panose="02020603050405020304" pitchFamily="18" charset="0"/>
              </a:rPr>
              <a:t>IEEE Transactions on Network and Service Management</a:t>
            </a:r>
            <a:r>
              <a:rPr lang="en-IN" sz="1400" dirty="0">
                <a:latin typeface="Times New Roman" panose="02020603050405020304" pitchFamily="18" charset="0"/>
                <a:cs typeface="Times New Roman" panose="02020603050405020304" pitchFamily="18" charset="0"/>
              </a:rPr>
              <a:t>, vol. 19, no. 4, pp. 4821-4833, Dec. 2022,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10.1109/TNSM.2021.3138457.</a:t>
            </a:r>
          </a:p>
          <a:p>
            <a:pPr marL="0" indent="0">
              <a:buNone/>
            </a:pPr>
            <a:r>
              <a:rPr lang="en-IN" sz="1400" dirty="0">
                <a:latin typeface="Calibri"/>
                <a:ea typeface="Calibri"/>
                <a:cs typeface="Calibri"/>
              </a:rPr>
              <a:t>[9] </a:t>
            </a:r>
            <a:r>
              <a:rPr lang="en-US" sz="1400" dirty="0">
                <a:latin typeface="Times New Roman" panose="02020603050405020304" pitchFamily="18" charset="0"/>
                <a:cs typeface="Times New Roman" panose="02020603050405020304" pitchFamily="18" charset="0"/>
              </a:rPr>
              <a:t>M. Nadeem, A. Arshad, S. Riaz, S. S. Band and A. </a:t>
            </a:r>
            <a:r>
              <a:rPr lang="en-US" sz="1400" dirty="0" err="1">
                <a:latin typeface="Times New Roman" panose="02020603050405020304" pitchFamily="18" charset="0"/>
                <a:cs typeface="Times New Roman" panose="02020603050405020304" pitchFamily="18" charset="0"/>
              </a:rPr>
              <a:t>Mosavi</a:t>
            </a:r>
            <a:r>
              <a:rPr lang="en-US" sz="1400" dirty="0">
                <a:latin typeface="Times New Roman" panose="02020603050405020304" pitchFamily="18" charset="0"/>
                <a:cs typeface="Times New Roman" panose="02020603050405020304" pitchFamily="18" charset="0"/>
              </a:rPr>
              <a:t>, "Intercept the Cloud Network From Brute Force and DDoS Attacks via Intrusion Detection and Prevention System,"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9, pp. 152300-152309, 2021,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10.1109/ACCESS.2021.3126535</a:t>
            </a:r>
            <a:endParaRPr lang="en-IN" sz="1400" dirty="0">
              <a:latin typeface="Calibri"/>
              <a:ea typeface="Calibri"/>
              <a:cs typeface="Calibri"/>
            </a:endParaRPr>
          </a:p>
        </p:txBody>
      </p:sp>
      <p:sp>
        <p:nvSpPr>
          <p:cNvPr id="4" name="Slide Number Placeholder 3">
            <a:extLst>
              <a:ext uri="{FF2B5EF4-FFF2-40B4-BE49-F238E27FC236}">
                <a16:creationId xmlns:a16="http://schemas.microsoft.com/office/drawing/2014/main" id="{3BC14D55-46A7-D21E-626A-7DF460D9D77B}"/>
              </a:ext>
            </a:extLst>
          </p:cNvPr>
          <p:cNvSpPr>
            <a:spLocks noGrp="1"/>
          </p:cNvSpPr>
          <p:nvPr>
            <p:ph type="sldNum" sz="quarter" idx="12"/>
          </p:nvPr>
        </p:nvSpPr>
        <p:spPr/>
        <p:txBody>
          <a:bodyPr/>
          <a:lstStyle/>
          <a:p>
            <a:fld id="{E603351B-FF63-473B-B5B5-870BE54ED961}" type="slidenum">
              <a:rPr lang="en-IN" smtClean="0"/>
              <a:t>52</a:t>
            </a:fld>
            <a:endParaRPr lang="en-IN"/>
          </a:p>
        </p:txBody>
      </p:sp>
      <p:sp>
        <p:nvSpPr>
          <p:cNvPr id="5" name="Date Placeholder 4">
            <a:extLst>
              <a:ext uri="{FF2B5EF4-FFF2-40B4-BE49-F238E27FC236}">
                <a16:creationId xmlns:a16="http://schemas.microsoft.com/office/drawing/2014/main" id="{63CE94C1-888B-FE7C-721A-3F7CA436779B}"/>
              </a:ext>
            </a:extLst>
          </p:cNvPr>
          <p:cNvSpPr>
            <a:spLocks noGrp="1"/>
          </p:cNvSpPr>
          <p:nvPr>
            <p:ph type="dt" sz="half" idx="10"/>
          </p:nvPr>
        </p:nvSpPr>
        <p:spPr/>
        <p:txBody>
          <a:bodyPr/>
          <a:lstStyle/>
          <a:p>
            <a:fld id="{BEFCD282-38F2-4E21-B9AE-F764BECFBBE4}" type="datetime1">
              <a:rPr lang="en-IN" smtClean="0"/>
              <a:t>08-12-2025</a:t>
            </a:fld>
            <a:endParaRPr lang="en-IN"/>
          </a:p>
        </p:txBody>
      </p:sp>
    </p:spTree>
    <p:extLst>
      <p:ext uri="{BB962C8B-B14F-4D97-AF65-F5344CB8AC3E}">
        <p14:creationId xmlns:p14="http://schemas.microsoft.com/office/powerpoint/2010/main" val="3043974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9A976-AD1C-1389-BE62-5A662C881286}"/>
              </a:ext>
            </a:extLst>
          </p:cNvPr>
          <p:cNvSpPr>
            <a:spLocks noGrp="1"/>
          </p:cNvSpPr>
          <p:nvPr>
            <p:ph idx="1"/>
          </p:nvPr>
        </p:nvSpPr>
        <p:spPr>
          <a:xfrm>
            <a:off x="838200" y="452284"/>
            <a:ext cx="10515600" cy="5724679"/>
          </a:xfrm>
        </p:spPr>
        <p:txBody>
          <a:bodyPr vert="horz" lIns="91440" tIns="45720" rIns="91440" bIns="45720" rtlCol="0" anchor="t">
            <a:noAutofit/>
          </a:bodyPr>
          <a:lstStyle/>
          <a:p>
            <a:pPr marL="0" indent="0">
              <a:buNone/>
            </a:pPr>
            <a:r>
              <a:rPr lang="en-IN" sz="1400" dirty="0">
                <a:ea typeface="Calibri"/>
                <a:cs typeface="Calibri"/>
              </a:rPr>
              <a:t>[10] </a:t>
            </a:r>
            <a:r>
              <a:rPr lang="en-US" sz="1400" dirty="0">
                <a:latin typeface="Times New Roman" panose="02020603050405020304" pitchFamily="18" charset="0"/>
                <a:cs typeface="Times New Roman" panose="02020603050405020304" pitchFamily="18" charset="0"/>
              </a:rPr>
              <a:t>S. Neupane et al., "Explainable Intrusion Detection Systems (X-IDS): A Survey of Current Methods, Challenges, and Opportunities</a:t>
            </a:r>
            <a:r>
              <a:rPr lang="en-US" sz="1400" i="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10, pp. 112392-112415, 2022,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10.1109/ACCESS.2022.3216617</a:t>
            </a:r>
            <a:endParaRPr lang="en-IN" sz="1400" dirty="0">
              <a:solidFill>
                <a:srgbClr val="222222"/>
              </a:solidFill>
              <a:latin typeface="Times New Roman"/>
              <a:ea typeface="Calibri"/>
              <a:cs typeface="Arial"/>
            </a:endParaRPr>
          </a:p>
          <a:p>
            <a:pPr marL="0" indent="0">
              <a:buNone/>
            </a:pPr>
            <a:r>
              <a:rPr lang="en-IN" sz="1400" dirty="0">
                <a:solidFill>
                  <a:srgbClr val="222222"/>
                </a:solidFill>
                <a:latin typeface="Times New Roman"/>
                <a:ea typeface="Calibri"/>
                <a:cs typeface="Arial"/>
              </a:rPr>
              <a:t>[11] </a:t>
            </a:r>
            <a:r>
              <a:rPr lang="en-IN" sz="1400" dirty="0">
                <a:latin typeface="Times New Roman" panose="02020603050405020304" pitchFamily="18" charset="0"/>
                <a:cs typeface="Times New Roman" panose="02020603050405020304" pitchFamily="18" charset="0"/>
              </a:rPr>
              <a:t>S. Das et al., "Network Intrusion Detection and Comparative Analysis Using Ensemble Machine Learning and Feature Selection," in </a:t>
            </a:r>
            <a:r>
              <a:rPr lang="en-IN" sz="1400" i="1" dirty="0">
                <a:latin typeface="Times New Roman" panose="02020603050405020304" pitchFamily="18" charset="0"/>
                <a:cs typeface="Times New Roman" panose="02020603050405020304" pitchFamily="18" charset="0"/>
              </a:rPr>
              <a:t>IEEE Transactions on Network and Service Management</a:t>
            </a:r>
            <a:r>
              <a:rPr lang="en-IN" sz="1400" dirty="0">
                <a:latin typeface="Times New Roman" panose="02020603050405020304" pitchFamily="18" charset="0"/>
                <a:cs typeface="Times New Roman" panose="02020603050405020304" pitchFamily="18" charset="0"/>
              </a:rPr>
              <a:t>, vol. 19, no. 4, pp. 4821-4833, Dec. 2022,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10.1109/TNSM.2021.3138457.</a:t>
            </a:r>
            <a:endParaRPr lang="en-IN" sz="1400" dirty="0">
              <a:solidFill>
                <a:srgbClr val="222222"/>
              </a:solidFill>
              <a:latin typeface="Times New Roman"/>
              <a:ea typeface="Calibri"/>
              <a:cs typeface="Arial"/>
            </a:endParaRPr>
          </a:p>
          <a:p>
            <a:pPr marL="0" indent="0">
              <a:buNone/>
            </a:pPr>
            <a:r>
              <a:rPr lang="en-IN" sz="1400" dirty="0">
                <a:solidFill>
                  <a:srgbClr val="222222"/>
                </a:solidFill>
                <a:latin typeface="Times New Roman"/>
                <a:ea typeface="Calibri"/>
                <a:cs typeface="Arial"/>
              </a:rPr>
              <a:t>[12] Pandya, Suhag. "Robust Blockchain and Artificial Intelligence-Based Efficient Techniques for Network Intrusion Detection System to Improve Cybersecurity." </a:t>
            </a:r>
            <a:r>
              <a:rPr lang="en-IN" sz="1400" i="1" dirty="0">
                <a:solidFill>
                  <a:srgbClr val="222222"/>
                </a:solidFill>
                <a:latin typeface="Times New Roman"/>
                <a:ea typeface="Calibri"/>
                <a:cs typeface="Arial"/>
              </a:rPr>
              <a:t>2025 3rd International Conference on Integrated Circuits and Communication Systems (ICICACS)</a:t>
            </a:r>
            <a:r>
              <a:rPr lang="en-IN" sz="1400" dirty="0">
                <a:solidFill>
                  <a:srgbClr val="222222"/>
                </a:solidFill>
                <a:latin typeface="Times New Roman"/>
                <a:ea typeface="Calibri"/>
                <a:cs typeface="Arial"/>
              </a:rPr>
              <a:t>. IEEE, 2025</a:t>
            </a:r>
          </a:p>
          <a:p>
            <a:pPr marL="0" indent="0">
              <a:buNone/>
            </a:pPr>
            <a:r>
              <a:rPr lang="en-IN" sz="1400" dirty="0">
                <a:solidFill>
                  <a:srgbClr val="222222"/>
                </a:solidFill>
                <a:latin typeface="Times New Roman"/>
                <a:ea typeface="Calibri"/>
                <a:cs typeface="Arial"/>
              </a:rPr>
              <a:t>[13] </a:t>
            </a:r>
            <a:r>
              <a:rPr lang="en-IN"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H. Manthena, S. Shajarian, J. C. Kimmell, M. Abdelsalam, S. </a:t>
            </a:r>
            <a:r>
              <a:rPr lang="en-US" sz="1400" dirty="0" err="1">
                <a:latin typeface="Times New Roman" panose="02020603050405020304" pitchFamily="18" charset="0"/>
                <a:cs typeface="Times New Roman" panose="02020603050405020304" pitchFamily="18" charset="0"/>
              </a:rPr>
              <a:t>Khorsandroo</a:t>
            </a:r>
            <a:r>
              <a:rPr lang="en-US" sz="1400" dirty="0">
                <a:latin typeface="Times New Roman" panose="02020603050405020304" pitchFamily="18" charset="0"/>
                <a:cs typeface="Times New Roman" panose="02020603050405020304" pitchFamily="18" charset="0"/>
              </a:rPr>
              <a:t> and M. Gupta, "Explainable Artificial Intelligence (XAI) for Malware Analysis: A Survey of Techniques, Applications, and Open Challenges,"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13, pp. 61611-61640, 2025,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10.1109/ACCESS.2025.3555926.</a:t>
            </a:r>
            <a:endParaRPr lang="en-IN" sz="1400" dirty="0">
              <a:latin typeface="Times New Roman"/>
              <a:ea typeface="Calibri"/>
              <a:cs typeface="Arial"/>
            </a:endParaRPr>
          </a:p>
          <a:p>
            <a:pPr marL="0" indent="0">
              <a:buNone/>
            </a:pPr>
            <a:r>
              <a:rPr lang="en-IN" sz="1400" dirty="0">
                <a:latin typeface="Times New Roman"/>
                <a:ea typeface="Calibri"/>
                <a:cs typeface="Arial"/>
              </a:rPr>
              <a:t>[14]</a:t>
            </a:r>
            <a:r>
              <a:rPr lang="en-IN" sz="1400" dirty="0">
                <a:solidFill>
                  <a:srgbClr val="000000"/>
                </a:solidFill>
                <a:latin typeface="Times New Roman"/>
                <a:ea typeface="Calibri"/>
                <a:cs typeface="Arial"/>
              </a:rPr>
              <a:t> </a:t>
            </a:r>
            <a:r>
              <a:rPr lang="en-IN" sz="1400" dirty="0">
                <a:solidFill>
                  <a:srgbClr val="333333"/>
                </a:solidFill>
                <a:latin typeface="Times New Roman"/>
                <a:ea typeface="Calibri"/>
                <a:cs typeface="Arial"/>
              </a:rPr>
              <a:t>P. Ferreira, E. Martins, J. Silva and P. Teixeira, "Feature Selection and XGBoost for Enhanced Intrusion Detection: A Comparative Study Across Benchmark Datasets," </a:t>
            </a:r>
            <a:r>
              <a:rPr lang="en-IN" sz="1400" i="1" dirty="0">
                <a:solidFill>
                  <a:srgbClr val="333333"/>
                </a:solidFill>
                <a:latin typeface="Times New Roman"/>
                <a:ea typeface="Calibri"/>
                <a:cs typeface="Arial"/>
              </a:rPr>
              <a:t>2025 13th International Symposium on Digital Forensics and Security (ISDFS)</a:t>
            </a:r>
            <a:r>
              <a:rPr lang="en-IN" sz="1400" dirty="0">
                <a:solidFill>
                  <a:srgbClr val="333333"/>
                </a:solidFill>
                <a:latin typeface="Times New Roman"/>
                <a:ea typeface="Calibri"/>
                <a:cs typeface="Arial"/>
              </a:rPr>
              <a:t>, Boston, MA, USA, 2025, pp. 1-6, </a:t>
            </a:r>
            <a:r>
              <a:rPr lang="en-IN" sz="1400" dirty="0" err="1">
                <a:solidFill>
                  <a:srgbClr val="333333"/>
                </a:solidFill>
                <a:latin typeface="Times New Roman"/>
                <a:ea typeface="Calibri"/>
                <a:cs typeface="Arial"/>
              </a:rPr>
              <a:t>doi</a:t>
            </a:r>
            <a:r>
              <a:rPr lang="en-IN" sz="1400" dirty="0">
                <a:solidFill>
                  <a:srgbClr val="333333"/>
                </a:solidFill>
                <a:latin typeface="Times New Roman"/>
                <a:ea typeface="Calibri"/>
                <a:cs typeface="Arial"/>
              </a:rPr>
              <a:t>: 10.1109/ISDFS65363.2025.11012060.</a:t>
            </a:r>
          </a:p>
          <a:p>
            <a:pPr marL="0" indent="0">
              <a:buNone/>
            </a:pPr>
            <a:r>
              <a:rPr lang="en-US" sz="1200" dirty="0">
                <a:latin typeface="Times New Roman"/>
                <a:cs typeface="Times New Roman"/>
              </a:rPr>
              <a:t>[15] </a:t>
            </a:r>
            <a:r>
              <a:rPr lang="en-IN" sz="1400" dirty="0">
                <a:latin typeface="Times New Roman" panose="02020603050405020304" pitchFamily="18" charset="0"/>
                <a:cs typeface="Times New Roman" panose="02020603050405020304" pitchFamily="18" charset="0"/>
              </a:rPr>
              <a:t>N. Moustafa and J. Slay, "UNSW-NB15: a comprehensive data set for network intrusion detection systems (UNSW-NB15 network data set)," 2015 </a:t>
            </a:r>
            <a:r>
              <a:rPr lang="en-IN" sz="1400" i="1" dirty="0">
                <a:latin typeface="Times New Roman" panose="02020603050405020304" pitchFamily="18" charset="0"/>
                <a:cs typeface="Times New Roman" panose="02020603050405020304" pitchFamily="18" charset="0"/>
              </a:rPr>
              <a:t>Military Communications and Information Systems Conference (</a:t>
            </a:r>
            <a:r>
              <a:rPr lang="en-IN" sz="1400" i="1" dirty="0" err="1">
                <a:latin typeface="Times New Roman" panose="02020603050405020304" pitchFamily="18" charset="0"/>
                <a:cs typeface="Times New Roman" panose="02020603050405020304" pitchFamily="18" charset="0"/>
              </a:rPr>
              <a:t>MilCIS</a:t>
            </a:r>
            <a:r>
              <a:rPr lang="en-IN" sz="1400" i="1" dirty="0">
                <a:latin typeface="Times New Roman" panose="02020603050405020304" pitchFamily="18" charset="0"/>
                <a:cs typeface="Times New Roman" panose="02020603050405020304" pitchFamily="18" charset="0"/>
              </a:rPr>
              <a:t>)</a:t>
            </a:r>
            <a:r>
              <a:rPr lang="en-IN" sz="1400" dirty="0">
                <a:latin typeface="Times New Roman" panose="02020603050405020304" pitchFamily="18" charset="0"/>
                <a:cs typeface="Times New Roman" panose="02020603050405020304" pitchFamily="18" charset="0"/>
              </a:rPr>
              <a:t>, Canberra, ACT, Australia, 2015, pp. 1-6, </a:t>
            </a:r>
            <a:r>
              <a:rPr lang="en-IN" sz="1400" dirty="0" err="1">
                <a:latin typeface="Times New Roman" panose="02020603050405020304" pitchFamily="18" charset="0"/>
                <a:cs typeface="Times New Roman" panose="02020603050405020304" pitchFamily="18" charset="0"/>
              </a:rPr>
              <a:t>doi</a:t>
            </a:r>
            <a:r>
              <a:rPr lang="en-IN" sz="1400" dirty="0">
                <a:latin typeface="Times New Roman" panose="02020603050405020304" pitchFamily="18" charset="0"/>
                <a:cs typeface="Times New Roman" panose="02020603050405020304" pitchFamily="18" charset="0"/>
              </a:rPr>
              <a:t>: 10.1109/MilCIS.2015.7348942.</a:t>
            </a:r>
            <a:endParaRPr lang="en-IN" sz="1400" dirty="0">
              <a:solidFill>
                <a:srgbClr val="000000"/>
              </a:solidFill>
              <a:latin typeface="Times New Roman"/>
              <a:ea typeface="Calibri"/>
              <a:cs typeface="Arial"/>
            </a:endParaRPr>
          </a:p>
          <a:p>
            <a:pPr marL="0" indent="0">
              <a:buNone/>
            </a:pPr>
            <a:r>
              <a:rPr lang="en-IN" sz="1400" dirty="0">
                <a:latin typeface="Times New Roman"/>
                <a:ea typeface="Calibri"/>
                <a:cs typeface="Arial"/>
              </a:rPr>
              <a:t>[16] </a:t>
            </a:r>
            <a:r>
              <a:rPr lang="en-IN" sz="1400" dirty="0" err="1">
                <a:solidFill>
                  <a:srgbClr val="222222"/>
                </a:solidFill>
                <a:latin typeface="Times New Roman"/>
                <a:ea typeface="Calibri"/>
                <a:cs typeface="Arial"/>
              </a:rPr>
              <a:t>Pansari</a:t>
            </a:r>
            <a:r>
              <a:rPr lang="en-IN" sz="1400" dirty="0">
                <a:solidFill>
                  <a:srgbClr val="222222"/>
                </a:solidFill>
                <a:latin typeface="Times New Roman"/>
                <a:ea typeface="Calibri"/>
                <a:cs typeface="Arial"/>
              </a:rPr>
              <a:t>, Nikunj, Shourya Srivastava, and Mayank Agarwal. "Attack classification using machine learning on </a:t>
            </a:r>
            <a:r>
              <a:rPr lang="en-IN" sz="1400" dirty="0" err="1">
                <a:solidFill>
                  <a:srgbClr val="222222"/>
                </a:solidFill>
                <a:latin typeface="Times New Roman"/>
                <a:ea typeface="Calibri"/>
                <a:cs typeface="Arial"/>
              </a:rPr>
              <a:t>unsw-nb</a:t>
            </a:r>
            <a:r>
              <a:rPr lang="en-IN" sz="1400" dirty="0">
                <a:solidFill>
                  <a:srgbClr val="222222"/>
                </a:solidFill>
                <a:latin typeface="Times New Roman"/>
                <a:ea typeface="Calibri"/>
                <a:cs typeface="Arial"/>
              </a:rPr>
              <a:t> 15 dataset using </a:t>
            </a:r>
            <a:r>
              <a:rPr lang="en-IN" sz="1400" dirty="0" err="1">
                <a:solidFill>
                  <a:srgbClr val="222222"/>
                </a:solidFill>
                <a:latin typeface="Times New Roman"/>
                <a:ea typeface="Calibri"/>
                <a:cs typeface="Arial"/>
              </a:rPr>
              <a:t>xgboost</a:t>
            </a:r>
            <a:r>
              <a:rPr lang="en-IN" sz="1400" dirty="0">
                <a:solidFill>
                  <a:srgbClr val="222222"/>
                </a:solidFill>
                <a:latin typeface="Times New Roman"/>
                <a:ea typeface="Calibri"/>
                <a:cs typeface="Arial"/>
              </a:rPr>
              <a:t> feature selection &amp; ablation analysis." </a:t>
            </a:r>
            <a:r>
              <a:rPr lang="en-IN" sz="1400" i="1" dirty="0">
                <a:solidFill>
                  <a:srgbClr val="222222"/>
                </a:solidFill>
                <a:latin typeface="Times New Roman"/>
                <a:ea typeface="Calibri"/>
                <a:cs typeface="Arial"/>
              </a:rPr>
              <a:t>2024 IEEE 9th International Conference for Convergence in Technology (I2CT)</a:t>
            </a:r>
            <a:r>
              <a:rPr lang="en-IN" sz="1400" dirty="0">
                <a:solidFill>
                  <a:srgbClr val="222222"/>
                </a:solidFill>
                <a:latin typeface="Times New Roman"/>
                <a:ea typeface="Calibri"/>
                <a:cs typeface="Arial"/>
              </a:rPr>
              <a:t>. IEEE, 2024.</a:t>
            </a:r>
            <a:endParaRPr lang="en-IN" sz="1400" dirty="0">
              <a:solidFill>
                <a:srgbClr val="000000"/>
              </a:solidFill>
              <a:latin typeface="Times New Roman"/>
              <a:ea typeface="Calibri"/>
              <a:cs typeface="Arial"/>
            </a:endParaRPr>
          </a:p>
          <a:p>
            <a:pPr marL="0" indent="0">
              <a:buNone/>
            </a:pPr>
            <a:r>
              <a:rPr lang="en-IN" sz="1400" dirty="0">
                <a:latin typeface="Times New Roman"/>
                <a:ea typeface="Calibri"/>
                <a:cs typeface="Arial"/>
              </a:rPr>
              <a:t>[17] </a:t>
            </a:r>
            <a:r>
              <a:rPr lang="en-IN" sz="1400" dirty="0">
                <a:solidFill>
                  <a:srgbClr val="222222"/>
                </a:solidFill>
                <a:latin typeface="Times New Roman"/>
                <a:ea typeface="Calibri"/>
                <a:cs typeface="Arial"/>
              </a:rPr>
              <a:t>Yang, </a:t>
            </a:r>
            <a:r>
              <a:rPr lang="en-IN" sz="1400" dirty="0" err="1">
                <a:solidFill>
                  <a:srgbClr val="222222"/>
                </a:solidFill>
                <a:latin typeface="Times New Roman"/>
                <a:ea typeface="Calibri"/>
                <a:cs typeface="Arial"/>
              </a:rPr>
              <a:t>Jikun</a:t>
            </a:r>
            <a:r>
              <a:rPr lang="en-IN" sz="1400" dirty="0">
                <a:solidFill>
                  <a:srgbClr val="222222"/>
                </a:solidFill>
                <a:latin typeface="Times New Roman"/>
                <a:ea typeface="Calibri"/>
                <a:cs typeface="Arial"/>
              </a:rPr>
              <a:t>. "A new attacks intrusion detection model based on deep learning in software-defined networking environments." </a:t>
            </a:r>
            <a:r>
              <a:rPr lang="en-IN" sz="1400" i="1" dirty="0">
                <a:solidFill>
                  <a:srgbClr val="222222"/>
                </a:solidFill>
                <a:latin typeface="Times New Roman"/>
                <a:ea typeface="Calibri"/>
                <a:cs typeface="Arial"/>
              </a:rPr>
              <a:t>2024 4th International Conference on Machine Learning and Intelligent Systems Engineering (MLISE)</a:t>
            </a:r>
            <a:r>
              <a:rPr lang="en-IN" sz="1400" dirty="0">
                <a:solidFill>
                  <a:srgbClr val="222222"/>
                </a:solidFill>
                <a:latin typeface="Times New Roman"/>
                <a:ea typeface="Calibri"/>
                <a:cs typeface="Arial"/>
              </a:rPr>
              <a:t>. IEEE, 2024.</a:t>
            </a:r>
            <a:endParaRPr lang="en-IN" sz="1400" dirty="0">
              <a:solidFill>
                <a:srgbClr val="000000"/>
              </a:solidFill>
              <a:latin typeface="Times New Roman"/>
              <a:ea typeface="Calibri"/>
              <a:cs typeface="Arial"/>
            </a:endParaRPr>
          </a:p>
          <a:p>
            <a:pPr marL="0" indent="0">
              <a:buNone/>
            </a:pPr>
            <a:r>
              <a:rPr lang="en-IN" sz="1400" dirty="0">
                <a:latin typeface="Times New Roman"/>
                <a:ea typeface="Calibri"/>
                <a:cs typeface="Arial"/>
              </a:rPr>
              <a:t>[18] </a:t>
            </a:r>
            <a:r>
              <a:rPr lang="en-IN" sz="1400" dirty="0" err="1">
                <a:solidFill>
                  <a:srgbClr val="222222"/>
                </a:solidFill>
                <a:latin typeface="Times New Roman"/>
                <a:ea typeface="Calibri"/>
                <a:cs typeface="Arial"/>
              </a:rPr>
              <a:t>Telidevara</a:t>
            </a:r>
            <a:r>
              <a:rPr lang="en-IN" sz="1400" dirty="0">
                <a:solidFill>
                  <a:srgbClr val="222222"/>
                </a:solidFill>
                <a:latin typeface="Times New Roman"/>
                <a:ea typeface="Calibri"/>
                <a:cs typeface="Arial"/>
              </a:rPr>
              <a:t>, Madhuri, and D. Kothandaraman. "Improving intrusion detection in internet of things networks with feed-forward neural networks based on the unsw-nb15 dataset." </a:t>
            </a:r>
            <a:r>
              <a:rPr lang="en-IN" sz="1400" i="1" dirty="0">
                <a:solidFill>
                  <a:srgbClr val="222222"/>
                </a:solidFill>
                <a:latin typeface="Times New Roman"/>
                <a:ea typeface="Calibri"/>
                <a:cs typeface="Arial"/>
              </a:rPr>
              <a:t>2023 14th International Conference on Computing Communication and Networking Technologies (ICCCNT)</a:t>
            </a:r>
            <a:r>
              <a:rPr lang="en-IN" sz="1400" dirty="0">
                <a:solidFill>
                  <a:srgbClr val="222222"/>
                </a:solidFill>
                <a:latin typeface="Times New Roman"/>
                <a:ea typeface="Calibri"/>
                <a:cs typeface="Arial"/>
              </a:rPr>
              <a:t>. IEEE, 2023.</a:t>
            </a:r>
            <a:endParaRPr lang="en-IN" sz="1400" dirty="0">
              <a:latin typeface="Times New Roman"/>
              <a:ea typeface="Calibri"/>
              <a:cs typeface="Arial"/>
            </a:endParaRPr>
          </a:p>
          <a:p>
            <a:pPr marL="0" indent="0">
              <a:buNone/>
            </a:pPr>
            <a:br>
              <a:rPr lang="en-US" sz="1400" dirty="0"/>
            </a:br>
            <a:br>
              <a:rPr lang="en-IN" sz="1400" dirty="0">
                <a:latin typeface="Times New Roman"/>
                <a:ea typeface="Calibri"/>
                <a:cs typeface="Arial"/>
              </a:rPr>
            </a:br>
            <a:endParaRPr lang="en-IN" sz="1400" dirty="0">
              <a:latin typeface="Times New Roman"/>
              <a:ea typeface="Calibri"/>
              <a:cs typeface="Arial"/>
            </a:endParaRPr>
          </a:p>
          <a:p>
            <a:pPr marL="0" indent="0">
              <a:buNone/>
            </a:pPr>
            <a:br>
              <a:rPr lang="en-IN" sz="1400" dirty="0">
                <a:latin typeface="Times New Roman"/>
                <a:ea typeface="Calibri"/>
                <a:cs typeface="Calibri"/>
              </a:rPr>
            </a:br>
            <a:br>
              <a:rPr lang="en-IN" sz="1400" dirty="0">
                <a:latin typeface="Times New Roman"/>
                <a:ea typeface="Calibri"/>
                <a:cs typeface="Calibri"/>
              </a:rPr>
            </a:br>
            <a:endParaRPr lang="en-IN" sz="1400" dirty="0">
              <a:solidFill>
                <a:srgbClr val="0097A7"/>
              </a:solidFill>
              <a:latin typeface="Times New Roman"/>
              <a:ea typeface="Calibri"/>
              <a:cs typeface="Calibri"/>
            </a:endParaRPr>
          </a:p>
          <a:p>
            <a:pPr marL="0" indent="0">
              <a:buNone/>
            </a:pPr>
            <a:br>
              <a:rPr lang="en-US" sz="1400" dirty="0"/>
            </a:br>
            <a:endParaRPr lang="en-US" sz="1400" dirty="0">
              <a:latin typeface="Times New Roman"/>
              <a:cs typeface="Times New Roman"/>
            </a:endParaRPr>
          </a:p>
          <a:p>
            <a:endParaRPr lang="en-IN" sz="1400" dirty="0">
              <a:latin typeface="Times New Roman"/>
              <a:ea typeface="Calibri"/>
              <a:cs typeface="Calibri"/>
            </a:endParaRPr>
          </a:p>
        </p:txBody>
      </p:sp>
      <p:sp>
        <p:nvSpPr>
          <p:cNvPr id="4" name="Date Placeholder 3">
            <a:extLst>
              <a:ext uri="{FF2B5EF4-FFF2-40B4-BE49-F238E27FC236}">
                <a16:creationId xmlns:a16="http://schemas.microsoft.com/office/drawing/2014/main" id="{D03340EB-33BB-D217-77E2-393B73F9E143}"/>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3643B57E-BCEC-13E0-B4B4-DAA7F5A1361C}"/>
              </a:ext>
            </a:extLst>
          </p:cNvPr>
          <p:cNvSpPr>
            <a:spLocks noGrp="1"/>
          </p:cNvSpPr>
          <p:nvPr>
            <p:ph type="sldNum" sz="quarter" idx="12"/>
          </p:nvPr>
        </p:nvSpPr>
        <p:spPr/>
        <p:txBody>
          <a:bodyPr/>
          <a:lstStyle/>
          <a:p>
            <a:fld id="{E603351B-FF63-473B-B5B5-870BE54ED961}" type="slidenum">
              <a:rPr lang="en-IN" smtClean="0"/>
              <a:t>53</a:t>
            </a:fld>
            <a:endParaRPr lang="en-IN"/>
          </a:p>
        </p:txBody>
      </p:sp>
    </p:spTree>
    <p:extLst>
      <p:ext uri="{BB962C8B-B14F-4D97-AF65-F5344CB8AC3E}">
        <p14:creationId xmlns:p14="http://schemas.microsoft.com/office/powerpoint/2010/main" val="118949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6D3EA7-AB0A-12CC-B726-D8C6B78B1E10}"/>
              </a:ext>
            </a:extLst>
          </p:cNvPr>
          <p:cNvSpPr>
            <a:spLocks noGrp="1"/>
          </p:cNvSpPr>
          <p:nvPr>
            <p:ph idx="1"/>
          </p:nvPr>
        </p:nvSpPr>
        <p:spPr>
          <a:xfrm>
            <a:off x="838200" y="245806"/>
            <a:ext cx="10515600" cy="5931157"/>
          </a:xfrm>
        </p:spPr>
        <p:txBody>
          <a:bodyPr>
            <a:normAutofit/>
          </a:bodyPr>
          <a:lstStyle/>
          <a:p>
            <a:pPr marL="0" indent="0">
              <a:buNone/>
            </a:pPr>
            <a:r>
              <a:rPr lang="en-IN" sz="1400" dirty="0">
                <a:latin typeface="Times New Roman" panose="02020603050405020304" pitchFamily="18" charset="0"/>
                <a:cs typeface="Times New Roman" panose="02020603050405020304" pitchFamily="18" charset="0"/>
              </a:rPr>
              <a:t>[19]</a:t>
            </a:r>
            <a:r>
              <a:rPr lang="en-US" sz="1400" dirty="0">
                <a:latin typeface="Times New Roman" panose="02020603050405020304" pitchFamily="18" charset="0"/>
                <a:cs typeface="Times New Roman" panose="02020603050405020304" pitchFamily="18" charset="0"/>
              </a:rPr>
              <a:t>R. N. </a:t>
            </a:r>
            <a:r>
              <a:rPr lang="en-US" sz="1400" dirty="0" err="1">
                <a:latin typeface="Times New Roman" panose="02020603050405020304" pitchFamily="18" charset="0"/>
                <a:cs typeface="Times New Roman" panose="02020603050405020304" pitchFamily="18" charset="0"/>
              </a:rPr>
              <a:t>Mulawade</a:t>
            </a:r>
            <a:r>
              <a:rPr lang="en-US" sz="1400" dirty="0">
                <a:latin typeface="Times New Roman" panose="02020603050405020304" pitchFamily="18" charset="0"/>
                <a:cs typeface="Times New Roman" panose="02020603050405020304" pitchFamily="18" charset="0"/>
              </a:rPr>
              <a:t>, C. Garth and A. Wiebel, "Explainable Artificial Intelligence (XAI) for Methods Working on Point Cloud Data: A Survey</a:t>
            </a:r>
            <a:r>
              <a:rPr lang="en-US" sz="1400" i="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in </a:t>
            </a:r>
            <a:r>
              <a:rPr lang="en-US" sz="1400" i="1" dirty="0">
                <a:latin typeface="Times New Roman" panose="02020603050405020304" pitchFamily="18" charset="0"/>
                <a:cs typeface="Times New Roman" panose="02020603050405020304" pitchFamily="18" charset="0"/>
              </a:rPr>
              <a:t>IEEE Access</a:t>
            </a:r>
            <a:r>
              <a:rPr lang="en-US" sz="1400" dirty="0">
                <a:latin typeface="Times New Roman" panose="02020603050405020304" pitchFamily="18" charset="0"/>
                <a:cs typeface="Times New Roman" panose="02020603050405020304" pitchFamily="18" charset="0"/>
              </a:rPr>
              <a:t>, vol. 12, pp. 146830-146851, 2024, </a:t>
            </a:r>
            <a:r>
              <a:rPr lang="en-US" sz="1400" dirty="0" err="1">
                <a:latin typeface="Times New Roman" panose="02020603050405020304" pitchFamily="18" charset="0"/>
                <a:cs typeface="Times New Roman" panose="02020603050405020304" pitchFamily="18" charset="0"/>
              </a:rPr>
              <a:t>doi</a:t>
            </a:r>
            <a:r>
              <a:rPr lang="en-US" sz="1400" dirty="0">
                <a:latin typeface="Times New Roman" panose="02020603050405020304" pitchFamily="18" charset="0"/>
                <a:cs typeface="Times New Roman" panose="02020603050405020304" pitchFamily="18" charset="0"/>
              </a:rPr>
              <a:t>: 10.1109/ACCESS.2024.3472872.</a:t>
            </a:r>
          </a:p>
          <a:p>
            <a:pPr marL="0" indent="0">
              <a:buNone/>
            </a:pPr>
            <a:r>
              <a:rPr lang="en-IN" sz="1400" dirty="0">
                <a:solidFill>
                  <a:srgbClr val="222222"/>
                </a:solidFill>
                <a:latin typeface="Times New Roman"/>
                <a:ea typeface="Calibri"/>
                <a:cs typeface="Arial"/>
              </a:rPr>
              <a:t>[20] </a:t>
            </a:r>
            <a:r>
              <a:rPr lang="en-IN" sz="1400" dirty="0">
                <a:solidFill>
                  <a:srgbClr val="222222"/>
                </a:solidFill>
                <a:latin typeface="Times New Roman"/>
                <a:ea typeface="+mn-lt"/>
                <a:cs typeface="+mn-lt"/>
              </a:rPr>
              <a:t>A. Namrita Gummadi, J. C. Napier and M. Abdallah, "XAI-IoT: An Explainable AI Framework for Enhancing Anomaly Detection in IoT Systems," in IEEE Access, vol. 12, pp. 71024-71054, 2024, </a:t>
            </a:r>
            <a:r>
              <a:rPr lang="en-IN" sz="1400" dirty="0" err="1">
                <a:solidFill>
                  <a:srgbClr val="222222"/>
                </a:solidFill>
                <a:latin typeface="Times New Roman"/>
                <a:ea typeface="+mn-lt"/>
                <a:cs typeface="+mn-lt"/>
              </a:rPr>
              <a:t>doi</a:t>
            </a:r>
            <a:r>
              <a:rPr lang="en-IN" sz="1400" dirty="0">
                <a:solidFill>
                  <a:srgbClr val="222222"/>
                </a:solidFill>
                <a:latin typeface="Times New Roman"/>
                <a:ea typeface="+mn-lt"/>
                <a:cs typeface="+mn-lt"/>
              </a:rPr>
              <a:t>: 10.1109/ACCESS.2024.3402446</a:t>
            </a:r>
            <a:endParaRPr lang="en-US" sz="1400" dirty="0">
              <a:latin typeface="Times New Roman"/>
              <a:cs typeface="Times New Roman"/>
            </a:endParaRPr>
          </a:p>
          <a:p>
            <a:pPr marL="0" indent="0">
              <a:buNone/>
            </a:pPr>
            <a:r>
              <a:rPr lang="en-IN" sz="1400" dirty="0">
                <a:solidFill>
                  <a:srgbClr val="222222"/>
                </a:solidFill>
                <a:latin typeface="Times New Roman"/>
                <a:ea typeface="Calibri"/>
                <a:cs typeface="Calibri"/>
              </a:rPr>
              <a:t>[21] </a:t>
            </a:r>
            <a:r>
              <a:rPr lang="en-IN" sz="1400" dirty="0">
                <a:solidFill>
                  <a:srgbClr val="222222"/>
                </a:solidFill>
                <a:latin typeface="Times New Roman"/>
                <a:ea typeface="+mn-lt"/>
                <a:cs typeface="+mn-lt"/>
              </a:rPr>
              <a:t>D. Hooshyar and Y. Yang, "Problems With SHAP and LIME in Interpretable AI for Education: A Comparative Study of Post-Hoc Explanations and Neural-Symbolic Rule Extraction," in IEEE Access, vol. 12, pp. 137472-137490, 2024, </a:t>
            </a:r>
            <a:r>
              <a:rPr lang="en-IN" sz="1400" dirty="0" err="1">
                <a:solidFill>
                  <a:srgbClr val="222222"/>
                </a:solidFill>
                <a:latin typeface="Times New Roman"/>
                <a:ea typeface="+mn-lt"/>
                <a:cs typeface="+mn-lt"/>
              </a:rPr>
              <a:t>doi</a:t>
            </a:r>
            <a:r>
              <a:rPr lang="en-IN" sz="1400" dirty="0">
                <a:solidFill>
                  <a:srgbClr val="222222"/>
                </a:solidFill>
                <a:latin typeface="Times New Roman"/>
                <a:ea typeface="+mn-lt"/>
                <a:cs typeface="+mn-lt"/>
              </a:rPr>
              <a:t>: 10.1109/ACCESS.2024.3463948.</a:t>
            </a:r>
            <a:endParaRPr lang="en-IN" sz="1400" dirty="0">
              <a:solidFill>
                <a:srgbClr val="222222"/>
              </a:solidFill>
              <a:latin typeface="Times New Roman"/>
              <a:ea typeface="Calibri"/>
              <a:cs typeface="Calibri"/>
            </a:endParaRPr>
          </a:p>
          <a:p>
            <a:pPr marL="0" indent="0">
              <a:buNone/>
            </a:pPr>
            <a:r>
              <a:rPr lang="en-IN" sz="1400" dirty="0">
                <a:solidFill>
                  <a:srgbClr val="222222"/>
                </a:solidFill>
                <a:latin typeface="Times New Roman"/>
                <a:ea typeface="Calibri"/>
                <a:cs typeface="Calibri"/>
              </a:rPr>
              <a:t>[22] </a:t>
            </a:r>
            <a:r>
              <a:rPr lang="en-IN" sz="1400" dirty="0">
                <a:solidFill>
                  <a:srgbClr val="222222"/>
                </a:solidFill>
                <a:latin typeface="Times New Roman"/>
                <a:ea typeface="+mn-lt"/>
                <a:cs typeface="+mn-lt"/>
              </a:rPr>
              <a:t>S. Ahmed, M. S. Kaiser, M. Shahadat Hossain and K. Andersson, "A Comparative Analysis of LIME and SHAP Interpreters With Explainable ML-Based Diabetes Predictions," in IEEE Access, vol. 13, pp. 37370-37388, 2025, </a:t>
            </a:r>
            <a:r>
              <a:rPr lang="en-IN" sz="1400" dirty="0" err="1">
                <a:solidFill>
                  <a:srgbClr val="222222"/>
                </a:solidFill>
                <a:latin typeface="Times New Roman"/>
                <a:ea typeface="+mn-lt"/>
                <a:cs typeface="+mn-lt"/>
              </a:rPr>
              <a:t>doi</a:t>
            </a:r>
            <a:r>
              <a:rPr lang="en-IN" sz="1400" dirty="0">
                <a:solidFill>
                  <a:srgbClr val="222222"/>
                </a:solidFill>
                <a:latin typeface="Times New Roman"/>
                <a:ea typeface="+mn-lt"/>
                <a:cs typeface="+mn-lt"/>
              </a:rPr>
              <a:t>: 10.1109/ACCESS.2024.3422319.</a:t>
            </a:r>
            <a:endParaRPr lang="en-US" sz="1400" dirty="0">
              <a:latin typeface="Times New Roman"/>
              <a:cs typeface="Times New Roman"/>
            </a:endParaRPr>
          </a:p>
          <a:p>
            <a:pPr marL="0" indent="0">
              <a:buNone/>
            </a:pPr>
            <a:r>
              <a:rPr lang="en-US" sz="1400" dirty="0">
                <a:latin typeface="Times New Roman"/>
                <a:cs typeface="Times New Roman"/>
              </a:rPr>
              <a:t>[23] G. </a:t>
            </a:r>
            <a:r>
              <a:rPr lang="en-US" sz="1400" dirty="0" err="1">
                <a:latin typeface="Times New Roman"/>
                <a:cs typeface="Times New Roman"/>
              </a:rPr>
              <a:t>Elkhawaga</a:t>
            </a:r>
            <a:r>
              <a:rPr lang="en-US" sz="1400" dirty="0">
                <a:latin typeface="Times New Roman"/>
                <a:cs typeface="Times New Roman"/>
              </a:rPr>
              <a:t>, O. M. </a:t>
            </a:r>
            <a:r>
              <a:rPr lang="en-US" sz="1400" dirty="0" err="1">
                <a:latin typeface="Times New Roman"/>
                <a:cs typeface="Times New Roman"/>
              </a:rPr>
              <a:t>Elzeki</a:t>
            </a:r>
            <a:r>
              <a:rPr lang="en-US" sz="1400" dirty="0">
                <a:latin typeface="Times New Roman"/>
                <a:cs typeface="Times New Roman"/>
              </a:rPr>
              <a:t>, M. Abu-</a:t>
            </a:r>
            <a:r>
              <a:rPr lang="en-US" sz="1400" dirty="0" err="1">
                <a:latin typeface="Times New Roman"/>
                <a:cs typeface="Times New Roman"/>
              </a:rPr>
              <a:t>Elkheir</a:t>
            </a:r>
            <a:r>
              <a:rPr lang="en-US" sz="1400" dirty="0">
                <a:latin typeface="Times New Roman"/>
                <a:cs typeface="Times New Roman"/>
              </a:rPr>
              <a:t> and M. Reichert, "Why Should I Trust Your Explanation? An Evaluation Approach for XAI Methods Applied to Predictive Process Monitoring Results," in </a:t>
            </a:r>
            <a:r>
              <a:rPr lang="en-US" sz="1400" i="1" dirty="0">
                <a:latin typeface="Times New Roman"/>
                <a:cs typeface="Times New Roman"/>
              </a:rPr>
              <a:t>IEEE Transactions on Artificial Intelligence</a:t>
            </a:r>
            <a:r>
              <a:rPr lang="en-US" sz="1400" dirty="0">
                <a:latin typeface="Times New Roman"/>
                <a:cs typeface="Times New Roman"/>
              </a:rPr>
              <a:t>, vol. 5, no. 4, pp. 1458-1472, April 2024, </a:t>
            </a:r>
            <a:r>
              <a:rPr lang="en-US" sz="1400" dirty="0" err="1">
                <a:latin typeface="Times New Roman"/>
                <a:cs typeface="Times New Roman"/>
              </a:rPr>
              <a:t>doi</a:t>
            </a:r>
            <a:r>
              <a:rPr lang="en-US" sz="1400" dirty="0">
                <a:latin typeface="Times New Roman"/>
                <a:cs typeface="Times New Roman"/>
              </a:rPr>
              <a:t>: 10.1109/TAI.2024.3357041.</a:t>
            </a: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IN" dirty="0"/>
          </a:p>
          <a:p>
            <a:endParaRPr lang="en-IN" dirty="0"/>
          </a:p>
        </p:txBody>
      </p:sp>
      <p:sp>
        <p:nvSpPr>
          <p:cNvPr id="4" name="Date Placeholder 3">
            <a:extLst>
              <a:ext uri="{FF2B5EF4-FFF2-40B4-BE49-F238E27FC236}">
                <a16:creationId xmlns:a16="http://schemas.microsoft.com/office/drawing/2014/main" id="{698F7419-D0D3-310B-BD3B-FC2600190E3C}"/>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6DB33EE3-B852-F393-F193-ACFA8363910E}"/>
              </a:ext>
            </a:extLst>
          </p:cNvPr>
          <p:cNvSpPr>
            <a:spLocks noGrp="1"/>
          </p:cNvSpPr>
          <p:nvPr>
            <p:ph type="sldNum" sz="quarter" idx="12"/>
          </p:nvPr>
        </p:nvSpPr>
        <p:spPr/>
        <p:txBody>
          <a:bodyPr/>
          <a:lstStyle/>
          <a:p>
            <a:fld id="{E603351B-FF63-473B-B5B5-870BE54ED961}" type="slidenum">
              <a:rPr lang="en-IN" smtClean="0"/>
              <a:t>54</a:t>
            </a:fld>
            <a:endParaRPr lang="en-IN"/>
          </a:p>
        </p:txBody>
      </p:sp>
    </p:spTree>
    <p:extLst>
      <p:ext uri="{BB962C8B-B14F-4D97-AF65-F5344CB8AC3E}">
        <p14:creationId xmlns:p14="http://schemas.microsoft.com/office/powerpoint/2010/main" val="3755128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297778-4E80-0AA6-3803-EEF0D08696C0}"/>
              </a:ext>
            </a:extLst>
          </p:cNvPr>
          <p:cNvSpPr>
            <a:spLocks noGrp="1"/>
          </p:cNvSpPr>
          <p:nvPr>
            <p:ph idx="1"/>
          </p:nvPr>
        </p:nvSpPr>
        <p:spPr/>
        <p:txBody>
          <a:bodyPr vert="horz" lIns="91440" tIns="45720" rIns="91440" bIns="45720" rtlCol="0" anchor="t">
            <a:normAutofit/>
          </a:bodyPr>
          <a:lstStyle/>
          <a:p>
            <a:pPr marL="0" indent="0" algn="ctr">
              <a:buNone/>
            </a:pPr>
            <a:r>
              <a:rPr lang="en-GB" sz="5400">
                <a:latin typeface="Times New Roman" panose="02020603050405020304" pitchFamily="18" charset="0"/>
                <a:ea typeface="Calibri"/>
                <a:cs typeface="Times New Roman" panose="02020603050405020304" pitchFamily="18" charset="0"/>
              </a:rPr>
              <a:t>                                                             </a:t>
            </a:r>
            <a:r>
              <a:rPr lang="en-GB" sz="7200">
                <a:latin typeface="Times New Roman" panose="02020603050405020304" pitchFamily="18" charset="0"/>
                <a:ea typeface="Calibri"/>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DB1E0AE9-7F5D-B355-F326-CB540139B92D}"/>
              </a:ext>
            </a:extLst>
          </p:cNvPr>
          <p:cNvSpPr>
            <a:spLocks noGrp="1"/>
          </p:cNvSpPr>
          <p:nvPr>
            <p:ph type="sldNum" sz="quarter" idx="12"/>
          </p:nvPr>
        </p:nvSpPr>
        <p:spPr/>
        <p:txBody>
          <a:bodyPr/>
          <a:lstStyle/>
          <a:p>
            <a:fld id="{E603351B-FF63-473B-B5B5-870BE54ED961}" type="slidenum">
              <a:rPr lang="en-IN" smtClean="0"/>
              <a:t>55</a:t>
            </a:fld>
            <a:endParaRPr lang="en-IN"/>
          </a:p>
        </p:txBody>
      </p:sp>
      <p:sp>
        <p:nvSpPr>
          <p:cNvPr id="5" name="Date Placeholder 4">
            <a:extLst>
              <a:ext uri="{FF2B5EF4-FFF2-40B4-BE49-F238E27FC236}">
                <a16:creationId xmlns:a16="http://schemas.microsoft.com/office/drawing/2014/main" id="{8AAE020F-5BAA-0955-BBDC-DFDD76AEDFDE}"/>
              </a:ext>
            </a:extLst>
          </p:cNvPr>
          <p:cNvSpPr>
            <a:spLocks noGrp="1"/>
          </p:cNvSpPr>
          <p:nvPr>
            <p:ph type="dt" sz="half" idx="10"/>
          </p:nvPr>
        </p:nvSpPr>
        <p:spPr/>
        <p:txBody>
          <a:bodyPr/>
          <a:lstStyle/>
          <a:p>
            <a:fld id="{1320EA04-78B0-4317-8F53-F40E10769C24}" type="datetime1">
              <a:rPr lang="en-IN" smtClean="0"/>
              <a:t>08-12-2025</a:t>
            </a:fld>
            <a:endParaRPr lang="en-IN"/>
          </a:p>
        </p:txBody>
      </p:sp>
    </p:spTree>
    <p:extLst>
      <p:ext uri="{BB962C8B-B14F-4D97-AF65-F5344CB8AC3E}">
        <p14:creationId xmlns:p14="http://schemas.microsoft.com/office/powerpoint/2010/main" val="360592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8E4D-6C74-C7C2-C55B-C488E9AA0F6B}"/>
              </a:ext>
            </a:extLst>
          </p:cNvPr>
          <p:cNvSpPr>
            <a:spLocks noGrp="1"/>
          </p:cNvSpPr>
          <p:nvPr>
            <p:ph type="title"/>
          </p:nvPr>
        </p:nvSpPr>
        <p:spPr>
          <a:xfrm>
            <a:off x="838200" y="-227648"/>
            <a:ext cx="10515600" cy="1325563"/>
          </a:xfrm>
        </p:spPr>
        <p:txBody>
          <a:bodyPr/>
          <a:lstStyle/>
          <a:p>
            <a:pPr algn="ctr"/>
            <a:r>
              <a:rPr lang="en-IN" dirty="0">
                <a:latin typeface="Times New Roman" panose="02020603050405020304" pitchFamily="18" charset="0"/>
                <a:cs typeface="Times New Roman" panose="02020603050405020304" pitchFamily="18" charset="0"/>
              </a:rPr>
              <a:t>Literature Survey</a:t>
            </a:r>
          </a:p>
        </p:txBody>
      </p:sp>
      <p:sp>
        <p:nvSpPr>
          <p:cNvPr id="4" name="Date Placeholder 3">
            <a:extLst>
              <a:ext uri="{FF2B5EF4-FFF2-40B4-BE49-F238E27FC236}">
                <a16:creationId xmlns:a16="http://schemas.microsoft.com/office/drawing/2014/main" id="{08602F91-2C51-B03F-B8F1-1B7DA4FA3C46}"/>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1F04F81A-A8B1-575B-CCEE-A36429651B4A}"/>
              </a:ext>
            </a:extLst>
          </p:cNvPr>
          <p:cNvSpPr>
            <a:spLocks noGrp="1"/>
          </p:cNvSpPr>
          <p:nvPr>
            <p:ph type="sldNum" sz="quarter" idx="12"/>
          </p:nvPr>
        </p:nvSpPr>
        <p:spPr/>
        <p:txBody>
          <a:bodyPr/>
          <a:lstStyle/>
          <a:p>
            <a:fld id="{E603351B-FF63-473B-B5B5-870BE54ED961}" type="slidenum">
              <a:rPr lang="en-IN" smtClean="0"/>
              <a:t>6</a:t>
            </a:fld>
            <a:endParaRPr lang="en-IN"/>
          </a:p>
        </p:txBody>
      </p:sp>
      <p:graphicFrame>
        <p:nvGraphicFramePr>
          <p:cNvPr id="6" name="Content Placeholder 3">
            <a:extLst>
              <a:ext uri="{FF2B5EF4-FFF2-40B4-BE49-F238E27FC236}">
                <a16:creationId xmlns:a16="http://schemas.microsoft.com/office/drawing/2014/main" id="{1A302BAE-A83E-D9D6-2DAD-C2C246FD23E5}"/>
              </a:ext>
            </a:extLst>
          </p:cNvPr>
          <p:cNvGraphicFramePr>
            <a:graphicFrameLocks/>
          </p:cNvGraphicFramePr>
          <p:nvPr>
            <p:extLst>
              <p:ext uri="{D42A27DB-BD31-4B8C-83A1-F6EECF244321}">
                <p14:modId xmlns:p14="http://schemas.microsoft.com/office/powerpoint/2010/main" val="3971041007"/>
              </p:ext>
            </p:extLst>
          </p:nvPr>
        </p:nvGraphicFramePr>
        <p:xfrm>
          <a:off x="838200" y="1027906"/>
          <a:ext cx="10515600" cy="5394960"/>
        </p:xfrm>
        <a:graphic>
          <a:graphicData uri="http://schemas.openxmlformats.org/drawingml/2006/table">
            <a:tbl>
              <a:tblPr firstRow="1" bandRow="1">
                <a:tableStyleId>{5940675A-B579-460E-94D1-54222C63F5DA}</a:tableStyleId>
              </a:tblPr>
              <a:tblGrid>
                <a:gridCol w="734066">
                  <a:extLst>
                    <a:ext uri="{9D8B030D-6E8A-4147-A177-3AD203B41FA5}">
                      <a16:colId xmlns:a16="http://schemas.microsoft.com/office/drawing/2014/main" val="1980423891"/>
                    </a:ext>
                  </a:extLst>
                </a:gridCol>
                <a:gridCol w="3543773">
                  <a:extLst>
                    <a:ext uri="{9D8B030D-6E8A-4147-A177-3AD203B41FA5}">
                      <a16:colId xmlns:a16="http://schemas.microsoft.com/office/drawing/2014/main" val="1365389944"/>
                    </a:ext>
                  </a:extLst>
                </a:gridCol>
                <a:gridCol w="1258529">
                  <a:extLst>
                    <a:ext uri="{9D8B030D-6E8A-4147-A177-3AD203B41FA5}">
                      <a16:colId xmlns:a16="http://schemas.microsoft.com/office/drawing/2014/main" val="721397230"/>
                    </a:ext>
                  </a:extLst>
                </a:gridCol>
                <a:gridCol w="2448233">
                  <a:extLst>
                    <a:ext uri="{9D8B030D-6E8A-4147-A177-3AD203B41FA5}">
                      <a16:colId xmlns:a16="http://schemas.microsoft.com/office/drawing/2014/main" val="2381997502"/>
                    </a:ext>
                  </a:extLst>
                </a:gridCol>
                <a:gridCol w="2530999">
                  <a:extLst>
                    <a:ext uri="{9D8B030D-6E8A-4147-A177-3AD203B41FA5}">
                      <a16:colId xmlns:a16="http://schemas.microsoft.com/office/drawing/2014/main" val="122464962"/>
                    </a:ext>
                  </a:extLst>
                </a:gridCol>
              </a:tblGrid>
              <a:tr h="586620">
                <a:tc>
                  <a:txBody>
                    <a:bodyPr/>
                    <a:lstStyle/>
                    <a:p>
                      <a:pPr lvl="0" algn="ctr">
                        <a:buNone/>
                      </a:pPr>
                      <a:r>
                        <a:rPr lang="en-US" dirty="0">
                          <a:latin typeface="Times New Roman"/>
                          <a:cs typeface="Times New Roman"/>
                        </a:rPr>
                        <a:t>S. No</a:t>
                      </a:r>
                      <a:endParaRPr lang="en-IN" dirty="0">
                        <a:latin typeface="Times New Roman"/>
                        <a:cs typeface="Times New Roman"/>
                      </a:endParaRPr>
                    </a:p>
                  </a:txBody>
                  <a:tcPr/>
                </a:tc>
                <a:tc>
                  <a:txBody>
                    <a:bodyPr/>
                    <a:lstStyle/>
                    <a:p>
                      <a:pPr lvl="0" algn="ctr">
                        <a:buNone/>
                      </a:pPr>
                      <a:r>
                        <a:rPr lang="en-US" dirty="0">
                          <a:latin typeface="Times New Roman"/>
                          <a:cs typeface="Times New Roman"/>
                        </a:rPr>
                        <a:t>Paper Title </a:t>
                      </a:r>
                      <a:endParaRPr lang="en-IN" dirty="0">
                        <a:latin typeface="Times New Roman"/>
                        <a:cs typeface="Times New Roman"/>
                      </a:endParaRPr>
                    </a:p>
                  </a:txBody>
                  <a:tcPr/>
                </a:tc>
                <a:tc>
                  <a:txBody>
                    <a:bodyPr/>
                    <a:lstStyle/>
                    <a:p>
                      <a:pPr algn="ctr"/>
                      <a:r>
                        <a:rPr lang="en-US" dirty="0">
                          <a:latin typeface="Times New Roman"/>
                          <a:cs typeface="Times New Roman"/>
                        </a:rPr>
                        <a:t>Year of Publication</a:t>
                      </a:r>
                      <a:endParaRPr lang="en-IN" dirty="0">
                        <a:latin typeface="Times New Roman"/>
                        <a:cs typeface="Times New Roman"/>
                      </a:endParaRPr>
                    </a:p>
                  </a:txBody>
                  <a:tcPr/>
                </a:tc>
                <a:tc>
                  <a:txBody>
                    <a:bodyPr/>
                    <a:lstStyle/>
                    <a:p>
                      <a:pPr algn="ctr"/>
                      <a:r>
                        <a:rPr lang="en-US" dirty="0">
                          <a:latin typeface="Times New Roman"/>
                          <a:cs typeface="Times New Roman"/>
                        </a:rPr>
                        <a:t>Inferences</a:t>
                      </a:r>
                      <a:endParaRPr lang="en-IN" dirty="0">
                        <a:latin typeface="Times New Roman"/>
                        <a:cs typeface="Times New Roman"/>
                      </a:endParaRPr>
                    </a:p>
                  </a:txBody>
                  <a:tcPr/>
                </a:tc>
                <a:tc>
                  <a:txBody>
                    <a:bodyPr/>
                    <a:lstStyle/>
                    <a:p>
                      <a:pPr algn="ctr"/>
                      <a:r>
                        <a:rPr lang="en-US" dirty="0">
                          <a:latin typeface="Times New Roman"/>
                          <a:cs typeface="Times New Roman"/>
                        </a:rPr>
                        <a:t>Future scope/ Relevance to proposed work</a:t>
                      </a:r>
                      <a:endParaRPr lang="en-IN" dirty="0">
                        <a:latin typeface="Times New Roman"/>
                        <a:cs typeface="Times New Roman"/>
                      </a:endParaRPr>
                    </a:p>
                  </a:txBody>
                  <a:tcPr/>
                </a:tc>
                <a:extLst>
                  <a:ext uri="{0D108BD9-81ED-4DB2-BD59-A6C34878D82A}">
                    <a16:rowId xmlns:a16="http://schemas.microsoft.com/office/drawing/2014/main" val="2897365062"/>
                  </a:ext>
                </a:extLst>
              </a:tr>
              <a:tr h="4260723">
                <a:tc>
                  <a:txBody>
                    <a:bodyPr/>
                    <a:lstStyle/>
                    <a:p>
                      <a:pPr marL="0" indent="0" algn="ctr">
                        <a:buNone/>
                      </a:pPr>
                      <a:r>
                        <a:rPr lang="en-US" dirty="0">
                          <a:latin typeface="Times New Roman"/>
                          <a:cs typeface="Times New Roman"/>
                        </a:rPr>
                        <a:t>1. </a:t>
                      </a:r>
                      <a:endParaRPr lang="en-IN" dirty="0">
                        <a:latin typeface="Times New Roman"/>
                        <a:cs typeface="Times New Roman"/>
                      </a:endParaRPr>
                    </a:p>
                  </a:txBody>
                  <a:tcPr/>
                </a:tc>
                <a:tc>
                  <a:txBody>
                    <a:bodyPr/>
                    <a:lstStyle/>
                    <a:p>
                      <a:pPr marL="0" indent="0" algn="just">
                        <a:buNone/>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Automatic Evasion of Machine Learning-Based Network Intrusion Detection Systems </a:t>
                      </a:r>
                      <a:r>
                        <a:rPr lang="en-US" dirty="0">
                          <a:latin typeface="Times New Roman"/>
                          <a:cs typeface="Times New Roman"/>
                        </a:rPr>
                        <a:t>[4]</a:t>
                      </a:r>
                    </a:p>
                    <a:p>
                      <a:pPr marL="0" indent="0" algn="just">
                        <a:buNone/>
                      </a:pPr>
                      <a:endParaRPr lang="en-US" dirty="0">
                        <a:latin typeface="Times New Roman"/>
                        <a:cs typeface="Times New Roman"/>
                      </a:endParaRPr>
                    </a:p>
                    <a:p>
                      <a:pPr marL="0" indent="0" algn="just">
                        <a:buNone/>
                      </a:pPr>
                      <a:r>
                        <a:rPr lang="en-US" dirty="0">
                          <a:latin typeface="Times New Roman"/>
                          <a:cs typeface="Times New Roman"/>
                        </a:rPr>
                        <a:t>Publisher: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IEEE Transactions on Dependable and secure Computing</a:t>
                      </a:r>
                    </a:p>
                  </a:txBody>
                  <a:tcPr/>
                </a:tc>
                <a:tc>
                  <a:txBody>
                    <a:bodyPr/>
                    <a:lstStyle/>
                    <a:p>
                      <a:pPr algn="ctr"/>
                      <a:r>
                        <a:rPr lang="en-US" dirty="0">
                          <a:latin typeface="Times New Roman"/>
                          <a:cs typeface="Times New Roman"/>
                        </a:rPr>
                        <a:t>2024</a:t>
                      </a:r>
                      <a:endParaRPr lang="en-IN" dirty="0">
                        <a:latin typeface="Times New Roman"/>
                        <a:cs typeface="Times New Roman"/>
                      </a:endParaRPr>
                    </a:p>
                  </a:txBody>
                  <a:tcPr/>
                </a:tc>
                <a:tc>
                  <a:txBody>
                    <a:bodyPr/>
                    <a:lstStyle/>
                    <a:p>
                      <a:pPr marL="285750" indent="-285750" algn="l">
                        <a:buFont typeface="Arial" panose="020B0604020202020204" pitchFamily="34" charset="0"/>
                        <a:buChar char="•"/>
                      </a:pPr>
                      <a:r>
                        <a:rPr lang="en-US" dirty="0">
                          <a:effectLst/>
                          <a:latin typeface="Times New Roman"/>
                          <a:cs typeface="Times New Roman"/>
                        </a:rPr>
                        <a:t>Proposes practical and automated black-box evasion attack</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Attack strategy involves three steps: model extraction, local white-box attack, and black-box transfer attack</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Evaded seven typical ML-based IDSs and one state-of-the-art (SOTA) Deep Learning (DL)-based IDS (Kitsune) with an average success rate of over 75%</a:t>
                      </a:r>
                      <a:endParaRPr lang="en-US" b="0" dirty="0">
                        <a:effectLst/>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Need for effective defenses against such evasion attacks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Need to explore more accurate and lower-cost model extraction and evasion detection techniques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Suggests applying adversarial examples to broader traffic-related problems beyond just IDS</a:t>
                      </a:r>
                    </a:p>
                    <a:p>
                      <a:pPr marL="0" indent="0" algn="l">
                        <a:buFont typeface="Arial" panose="020B0604020202020204" pitchFamily="34" charset="0"/>
                        <a:buNone/>
                      </a:pP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291450"/>
                  </a:ext>
                </a:extLst>
              </a:tr>
            </a:tbl>
          </a:graphicData>
        </a:graphic>
      </p:graphicFrame>
    </p:spTree>
    <p:extLst>
      <p:ext uri="{BB962C8B-B14F-4D97-AF65-F5344CB8AC3E}">
        <p14:creationId xmlns:p14="http://schemas.microsoft.com/office/powerpoint/2010/main" val="292295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0EFADB-32CD-2E7E-6FBC-1EE95849A52B}"/>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F6025C21-A0BD-C46D-253C-12639BF7D375}"/>
              </a:ext>
            </a:extLst>
          </p:cNvPr>
          <p:cNvSpPr>
            <a:spLocks noGrp="1"/>
          </p:cNvSpPr>
          <p:nvPr>
            <p:ph type="sldNum" sz="quarter" idx="12"/>
          </p:nvPr>
        </p:nvSpPr>
        <p:spPr/>
        <p:txBody>
          <a:bodyPr/>
          <a:lstStyle/>
          <a:p>
            <a:fld id="{E603351B-FF63-473B-B5B5-870BE54ED961}" type="slidenum">
              <a:rPr lang="en-IN" smtClean="0"/>
              <a:t>7</a:t>
            </a:fld>
            <a:endParaRPr lang="en-IN"/>
          </a:p>
        </p:txBody>
      </p:sp>
      <p:graphicFrame>
        <p:nvGraphicFramePr>
          <p:cNvPr id="8" name="Content Placeholder 3">
            <a:extLst>
              <a:ext uri="{FF2B5EF4-FFF2-40B4-BE49-F238E27FC236}">
                <a16:creationId xmlns:a16="http://schemas.microsoft.com/office/drawing/2014/main" id="{E22F7F8A-8929-D0E9-1CC4-E6534F84D30F}"/>
              </a:ext>
            </a:extLst>
          </p:cNvPr>
          <p:cNvGraphicFramePr>
            <a:graphicFrameLocks/>
          </p:cNvGraphicFramePr>
          <p:nvPr>
            <p:extLst>
              <p:ext uri="{D42A27DB-BD31-4B8C-83A1-F6EECF244321}">
                <p14:modId xmlns:p14="http://schemas.microsoft.com/office/powerpoint/2010/main" val="1975667062"/>
              </p:ext>
            </p:extLst>
          </p:nvPr>
        </p:nvGraphicFramePr>
        <p:xfrm>
          <a:off x="299884" y="138430"/>
          <a:ext cx="11592231" cy="6217920"/>
        </p:xfrm>
        <a:graphic>
          <a:graphicData uri="http://schemas.openxmlformats.org/drawingml/2006/table">
            <a:tbl>
              <a:tblPr firstRow="1" bandRow="1">
                <a:tableStyleId>{5940675A-B579-460E-94D1-54222C63F5DA}</a:tableStyleId>
              </a:tblPr>
              <a:tblGrid>
                <a:gridCol w="788708">
                  <a:extLst>
                    <a:ext uri="{9D8B030D-6E8A-4147-A177-3AD203B41FA5}">
                      <a16:colId xmlns:a16="http://schemas.microsoft.com/office/drawing/2014/main" val="1980423891"/>
                    </a:ext>
                  </a:extLst>
                </a:gridCol>
                <a:gridCol w="3807564">
                  <a:extLst>
                    <a:ext uri="{9D8B030D-6E8A-4147-A177-3AD203B41FA5}">
                      <a16:colId xmlns:a16="http://schemas.microsoft.com/office/drawing/2014/main" val="1365389944"/>
                    </a:ext>
                  </a:extLst>
                </a:gridCol>
                <a:gridCol w="1352211">
                  <a:extLst>
                    <a:ext uri="{9D8B030D-6E8A-4147-A177-3AD203B41FA5}">
                      <a16:colId xmlns:a16="http://schemas.microsoft.com/office/drawing/2014/main" val="721397230"/>
                    </a:ext>
                  </a:extLst>
                </a:gridCol>
                <a:gridCol w="2831723">
                  <a:extLst>
                    <a:ext uri="{9D8B030D-6E8A-4147-A177-3AD203B41FA5}">
                      <a16:colId xmlns:a16="http://schemas.microsoft.com/office/drawing/2014/main" val="2381997502"/>
                    </a:ext>
                  </a:extLst>
                </a:gridCol>
                <a:gridCol w="2812025">
                  <a:extLst>
                    <a:ext uri="{9D8B030D-6E8A-4147-A177-3AD203B41FA5}">
                      <a16:colId xmlns:a16="http://schemas.microsoft.com/office/drawing/2014/main" val="122464962"/>
                    </a:ext>
                  </a:extLst>
                </a:gridCol>
              </a:tblGrid>
              <a:tr h="737719">
                <a:tc>
                  <a:txBody>
                    <a:bodyPr/>
                    <a:lstStyle/>
                    <a:p>
                      <a:pPr lvl="0" algn="ctr">
                        <a:buNone/>
                      </a:pPr>
                      <a:r>
                        <a:rPr lang="en-US" dirty="0">
                          <a:latin typeface="Times New Roman"/>
                          <a:cs typeface="Times New Roman"/>
                        </a:rPr>
                        <a:t>S. No</a:t>
                      </a:r>
                      <a:endParaRPr lang="en-IN" dirty="0">
                        <a:latin typeface="Times New Roman"/>
                        <a:cs typeface="Times New Roman"/>
                      </a:endParaRPr>
                    </a:p>
                  </a:txBody>
                  <a:tcPr/>
                </a:tc>
                <a:tc>
                  <a:txBody>
                    <a:bodyPr/>
                    <a:lstStyle/>
                    <a:p>
                      <a:pPr lvl="0" algn="ctr">
                        <a:buNone/>
                      </a:pPr>
                      <a:r>
                        <a:rPr lang="en-US" dirty="0">
                          <a:latin typeface="Times New Roman"/>
                          <a:cs typeface="Times New Roman"/>
                        </a:rPr>
                        <a:t>Paper Title </a:t>
                      </a:r>
                      <a:endParaRPr lang="en-IN" dirty="0">
                        <a:latin typeface="Times New Roman"/>
                        <a:cs typeface="Times New Roman"/>
                      </a:endParaRPr>
                    </a:p>
                  </a:txBody>
                  <a:tcPr/>
                </a:tc>
                <a:tc>
                  <a:txBody>
                    <a:bodyPr/>
                    <a:lstStyle/>
                    <a:p>
                      <a:pPr algn="ctr"/>
                      <a:r>
                        <a:rPr lang="en-US" dirty="0">
                          <a:latin typeface="Times New Roman"/>
                          <a:cs typeface="Times New Roman"/>
                        </a:rPr>
                        <a:t>Year of Publication</a:t>
                      </a:r>
                      <a:endParaRPr lang="en-IN" dirty="0">
                        <a:latin typeface="Times New Roman"/>
                        <a:cs typeface="Times New Roman"/>
                      </a:endParaRPr>
                    </a:p>
                  </a:txBody>
                  <a:tcPr/>
                </a:tc>
                <a:tc>
                  <a:txBody>
                    <a:bodyPr/>
                    <a:lstStyle/>
                    <a:p>
                      <a:pPr algn="ctr"/>
                      <a:r>
                        <a:rPr lang="en-US" dirty="0">
                          <a:latin typeface="Times New Roman"/>
                          <a:cs typeface="Times New Roman"/>
                        </a:rPr>
                        <a:t>Inferences</a:t>
                      </a:r>
                      <a:endParaRPr lang="en-IN" dirty="0">
                        <a:latin typeface="Times New Roman"/>
                        <a:cs typeface="Times New Roman"/>
                      </a:endParaRPr>
                    </a:p>
                  </a:txBody>
                  <a:tcPr/>
                </a:tc>
                <a:tc>
                  <a:txBody>
                    <a:bodyPr/>
                    <a:lstStyle/>
                    <a:p>
                      <a:pPr algn="ctr"/>
                      <a:r>
                        <a:rPr lang="en-US" dirty="0">
                          <a:latin typeface="Times New Roman"/>
                          <a:cs typeface="Times New Roman"/>
                        </a:rPr>
                        <a:t>Future scope/ Relevance to proposed work</a:t>
                      </a:r>
                      <a:endParaRPr lang="en-IN" dirty="0">
                        <a:latin typeface="Times New Roman"/>
                        <a:cs typeface="Times New Roman"/>
                      </a:endParaRPr>
                    </a:p>
                  </a:txBody>
                  <a:tcPr/>
                </a:tc>
                <a:extLst>
                  <a:ext uri="{0D108BD9-81ED-4DB2-BD59-A6C34878D82A}">
                    <a16:rowId xmlns:a16="http://schemas.microsoft.com/office/drawing/2014/main" val="2897365062"/>
                  </a:ext>
                </a:extLst>
              </a:tr>
              <a:tr h="5480201">
                <a:tc>
                  <a:txBody>
                    <a:bodyPr/>
                    <a:lstStyle/>
                    <a:p>
                      <a:pPr marL="0" indent="0" algn="ctr">
                        <a:buNone/>
                      </a:pPr>
                      <a:r>
                        <a:rPr lang="en-US" dirty="0">
                          <a:latin typeface="Times New Roman"/>
                          <a:cs typeface="Times New Roman"/>
                        </a:rPr>
                        <a:t>2. </a:t>
                      </a:r>
                      <a:endParaRPr lang="en-IN" dirty="0">
                        <a:latin typeface="Times New Roman"/>
                        <a:cs typeface="Times New Roman"/>
                      </a:endParaRPr>
                    </a:p>
                  </a:txBody>
                  <a:tcPr/>
                </a:tc>
                <a:tc>
                  <a:txBody>
                    <a:bodyPr/>
                    <a:lstStyle/>
                    <a:p>
                      <a:pPr marL="0" indent="0" algn="just">
                        <a:buNone/>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Explainable Intrusion Detection for Cyber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Defences</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in the Internet of Things: Opportunities and Solutions    </a:t>
                      </a:r>
                      <a:r>
                        <a:rPr lang="en-US" b="0" dirty="0">
                          <a:latin typeface="Times New Roman" panose="02020603050405020304" pitchFamily="18" charset="0"/>
                          <a:cs typeface="Times New Roman" panose="02020603050405020304" pitchFamily="18" charset="0"/>
                        </a:rPr>
                        <a:t>[5]</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Publisher: </a:t>
                      </a:r>
                      <a:r>
                        <a:rPr lang="en-IN"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IEEE Communications and Surveys Tutorials</a:t>
                      </a:r>
                      <a:endPar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dirty="0">
                          <a:latin typeface="Times New Roman"/>
                          <a:cs typeface="Times New Roman"/>
                        </a:rPr>
                        <a:t>2023</a:t>
                      </a:r>
                      <a:endParaRPr lang="en-IN" dirty="0">
                        <a:latin typeface="Times New Roman"/>
                        <a:cs typeface="Times New Roman"/>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Comprehensive review of Explainable Artificial Intelligence (XAI) techniques for anomaly-based intrusion detection in IoT networks, emphasizing the need for transparency and trust in DL models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Benefits of XAI in cybersecurity -model debugging, guiding data collection, supporting human decision-making, and building trust in AI systems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Black-box nature – hinders security experts’ confidence </a:t>
                      </a:r>
                      <a:endParaRPr lang="en-US" b="0" dirty="0">
                        <a:effectLst/>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Focus on achieving a better balance between explainability and detection efficiency in XAI models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Need to develop quantifiable and standardized assessment metrics for XAI in IoT and to standardize XAI terminology for DL models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Identifies a research gap in creating new XAI methods specifically for IDSs and evaluating existing ones</a:t>
                      </a:r>
                    </a:p>
                    <a:p>
                      <a:pPr marL="285750" indent="-285750" algn="l">
                        <a:buFont typeface="Arial" panose="020B0604020202020204" pitchFamily="34" charset="0"/>
                        <a:buChar char="•"/>
                      </a:pPr>
                      <a:endParaRPr lang="en-US" sz="1800" b="0" i="0" kern="1200" dirty="0">
                        <a:solidFill>
                          <a:schemeClr val="tx1"/>
                        </a:solidFill>
                        <a:effectLst/>
                        <a:latin typeface="Times New Roman" panose="02020603050405020304" pitchFamily="18" charset="0"/>
                        <a:ea typeface="+mn-ea"/>
                        <a:cs typeface="Times New Roman" panose="02020603050405020304" pitchFamily="18" charset="0"/>
                      </a:endParaRPr>
                    </a:p>
                    <a:p>
                      <a:pPr marL="285750" indent="-285750" algn="l">
                        <a:buFont typeface="Arial" panose="020B0604020202020204" pitchFamily="34" charset="0"/>
                        <a:buChar char="•"/>
                      </a:pP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94291450"/>
                  </a:ext>
                </a:extLst>
              </a:tr>
            </a:tbl>
          </a:graphicData>
        </a:graphic>
      </p:graphicFrame>
    </p:spTree>
    <p:extLst>
      <p:ext uri="{BB962C8B-B14F-4D97-AF65-F5344CB8AC3E}">
        <p14:creationId xmlns:p14="http://schemas.microsoft.com/office/powerpoint/2010/main" val="163407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928AE8-5464-ACC2-26D8-3F85B080591B}"/>
              </a:ext>
            </a:extLst>
          </p:cNvPr>
          <p:cNvSpPr>
            <a:spLocks noGrp="1"/>
          </p:cNvSpPr>
          <p:nvPr>
            <p:ph type="dt" sz="half" idx="10"/>
          </p:nvPr>
        </p:nvSpPr>
        <p:spPr/>
        <p:txBody>
          <a:bodyPr/>
          <a:lstStyle/>
          <a:p>
            <a:fld id="{8E784DA2-E79F-4891-B9CE-684C29A0C04D}" type="datetime1">
              <a:rPr lang="en-IN" smtClean="0"/>
              <a:t>08-12-2025</a:t>
            </a:fld>
            <a:endParaRPr lang="en-IN"/>
          </a:p>
        </p:txBody>
      </p:sp>
      <p:sp>
        <p:nvSpPr>
          <p:cNvPr id="3" name="Slide Number Placeholder 2">
            <a:extLst>
              <a:ext uri="{FF2B5EF4-FFF2-40B4-BE49-F238E27FC236}">
                <a16:creationId xmlns:a16="http://schemas.microsoft.com/office/drawing/2014/main" id="{58E2AE98-155A-C669-16AF-51F3AA9335DC}"/>
              </a:ext>
            </a:extLst>
          </p:cNvPr>
          <p:cNvSpPr>
            <a:spLocks noGrp="1"/>
          </p:cNvSpPr>
          <p:nvPr>
            <p:ph type="sldNum" sz="quarter" idx="12"/>
          </p:nvPr>
        </p:nvSpPr>
        <p:spPr/>
        <p:txBody>
          <a:bodyPr/>
          <a:lstStyle/>
          <a:p>
            <a:fld id="{E603351B-FF63-473B-B5B5-870BE54ED961}" type="slidenum">
              <a:rPr lang="en-IN" smtClean="0"/>
              <a:t>8</a:t>
            </a:fld>
            <a:endParaRPr lang="en-IN"/>
          </a:p>
        </p:txBody>
      </p:sp>
      <p:graphicFrame>
        <p:nvGraphicFramePr>
          <p:cNvPr id="6" name="Content Placeholder 9">
            <a:extLst>
              <a:ext uri="{FF2B5EF4-FFF2-40B4-BE49-F238E27FC236}">
                <a16:creationId xmlns:a16="http://schemas.microsoft.com/office/drawing/2014/main" id="{BA6751C8-1B56-34F3-B386-6B085D3C7877}"/>
              </a:ext>
            </a:extLst>
          </p:cNvPr>
          <p:cNvGraphicFramePr>
            <a:graphicFrameLocks/>
          </p:cNvGraphicFramePr>
          <p:nvPr>
            <p:extLst>
              <p:ext uri="{D42A27DB-BD31-4B8C-83A1-F6EECF244321}">
                <p14:modId xmlns:p14="http://schemas.microsoft.com/office/powerpoint/2010/main" val="2051519670"/>
              </p:ext>
            </p:extLst>
          </p:nvPr>
        </p:nvGraphicFramePr>
        <p:xfrm>
          <a:off x="235973" y="226142"/>
          <a:ext cx="11759382" cy="6140040"/>
        </p:xfrm>
        <a:graphic>
          <a:graphicData uri="http://schemas.openxmlformats.org/drawingml/2006/table">
            <a:tbl>
              <a:tblPr firstRow="1" bandRow="1">
                <a:tableStyleId>{5940675A-B579-460E-94D1-54222C63F5DA}</a:tableStyleId>
              </a:tblPr>
              <a:tblGrid>
                <a:gridCol w="820892">
                  <a:extLst>
                    <a:ext uri="{9D8B030D-6E8A-4147-A177-3AD203B41FA5}">
                      <a16:colId xmlns:a16="http://schemas.microsoft.com/office/drawing/2014/main" val="1648175812"/>
                    </a:ext>
                  </a:extLst>
                </a:gridCol>
                <a:gridCol w="3962929">
                  <a:extLst>
                    <a:ext uri="{9D8B030D-6E8A-4147-A177-3AD203B41FA5}">
                      <a16:colId xmlns:a16="http://schemas.microsoft.com/office/drawing/2014/main" val="2533675390"/>
                    </a:ext>
                  </a:extLst>
                </a:gridCol>
                <a:gridCol w="1407387">
                  <a:extLst>
                    <a:ext uri="{9D8B030D-6E8A-4147-A177-3AD203B41FA5}">
                      <a16:colId xmlns:a16="http://schemas.microsoft.com/office/drawing/2014/main" val="2300762171"/>
                    </a:ext>
                  </a:extLst>
                </a:gridCol>
                <a:gridCol w="3217947">
                  <a:extLst>
                    <a:ext uri="{9D8B030D-6E8A-4147-A177-3AD203B41FA5}">
                      <a16:colId xmlns:a16="http://schemas.microsoft.com/office/drawing/2014/main" val="858222423"/>
                    </a:ext>
                  </a:extLst>
                </a:gridCol>
                <a:gridCol w="2350227">
                  <a:extLst>
                    <a:ext uri="{9D8B030D-6E8A-4147-A177-3AD203B41FA5}">
                      <a16:colId xmlns:a16="http://schemas.microsoft.com/office/drawing/2014/main" val="2639649631"/>
                    </a:ext>
                  </a:extLst>
                </a:gridCol>
              </a:tblGrid>
              <a:tr h="944621">
                <a:tc>
                  <a:txBody>
                    <a:bodyPr/>
                    <a:lstStyle/>
                    <a:p>
                      <a:pPr lvl="0" algn="ctr">
                        <a:buNone/>
                      </a:pPr>
                      <a:r>
                        <a:rPr lang="en-US" dirty="0">
                          <a:latin typeface="Times New Roman"/>
                          <a:cs typeface="Times New Roman"/>
                        </a:rPr>
                        <a:t>S. No</a:t>
                      </a:r>
                      <a:endParaRPr lang="en-IN" dirty="0">
                        <a:latin typeface="Times New Roman"/>
                        <a:cs typeface="Times New Roman"/>
                      </a:endParaRPr>
                    </a:p>
                  </a:txBody>
                  <a:tcPr/>
                </a:tc>
                <a:tc>
                  <a:txBody>
                    <a:bodyPr/>
                    <a:lstStyle/>
                    <a:p>
                      <a:pPr lvl="0" algn="ctr">
                        <a:buNone/>
                      </a:pPr>
                      <a:r>
                        <a:rPr lang="en-US" dirty="0">
                          <a:latin typeface="Times New Roman"/>
                          <a:cs typeface="Times New Roman"/>
                        </a:rPr>
                        <a:t>Paper Title </a:t>
                      </a:r>
                      <a:endParaRPr lang="en-IN" dirty="0">
                        <a:latin typeface="Times New Roman"/>
                        <a:cs typeface="Times New Roman"/>
                      </a:endParaRPr>
                    </a:p>
                  </a:txBody>
                  <a:tcPr/>
                </a:tc>
                <a:tc>
                  <a:txBody>
                    <a:bodyPr/>
                    <a:lstStyle/>
                    <a:p>
                      <a:pPr algn="ctr"/>
                      <a:r>
                        <a:rPr lang="en-US" dirty="0">
                          <a:latin typeface="Times New Roman"/>
                          <a:cs typeface="Times New Roman"/>
                        </a:rPr>
                        <a:t>Year of Publication</a:t>
                      </a:r>
                      <a:endParaRPr lang="en-IN" dirty="0">
                        <a:latin typeface="Times New Roman"/>
                        <a:cs typeface="Times New Roman"/>
                      </a:endParaRPr>
                    </a:p>
                  </a:txBody>
                  <a:tcPr/>
                </a:tc>
                <a:tc>
                  <a:txBody>
                    <a:bodyPr/>
                    <a:lstStyle/>
                    <a:p>
                      <a:pPr algn="ctr"/>
                      <a:r>
                        <a:rPr lang="en-US" dirty="0">
                          <a:latin typeface="Times New Roman"/>
                          <a:cs typeface="Times New Roman"/>
                        </a:rPr>
                        <a:t>Inferences</a:t>
                      </a:r>
                      <a:endParaRPr lang="en-IN" dirty="0">
                        <a:latin typeface="Times New Roman"/>
                        <a:cs typeface="Times New Roman"/>
                      </a:endParaRPr>
                    </a:p>
                  </a:txBody>
                  <a:tcPr/>
                </a:tc>
                <a:tc>
                  <a:txBody>
                    <a:bodyPr/>
                    <a:lstStyle/>
                    <a:p>
                      <a:pPr algn="ctr"/>
                      <a:r>
                        <a:rPr lang="en-US" dirty="0">
                          <a:latin typeface="Times New Roman"/>
                          <a:cs typeface="Times New Roman"/>
                        </a:rPr>
                        <a:t>Future scope/ Relevance to proposed work</a:t>
                      </a:r>
                      <a:endParaRPr lang="en-IN" dirty="0">
                        <a:latin typeface="Times New Roman"/>
                        <a:cs typeface="Times New Roman"/>
                      </a:endParaRPr>
                    </a:p>
                  </a:txBody>
                  <a:tcPr/>
                </a:tc>
                <a:extLst>
                  <a:ext uri="{0D108BD9-81ED-4DB2-BD59-A6C34878D82A}">
                    <a16:rowId xmlns:a16="http://schemas.microsoft.com/office/drawing/2014/main" val="3037452855"/>
                  </a:ext>
                </a:extLst>
              </a:tr>
              <a:tr h="5195419">
                <a:tc>
                  <a:txBody>
                    <a:bodyPr/>
                    <a:lstStyle/>
                    <a:p>
                      <a:pPr marL="0" indent="0" algn="ctr">
                        <a:buNone/>
                      </a:pPr>
                      <a:r>
                        <a:rPr lang="en-US" dirty="0">
                          <a:latin typeface="Times New Roman"/>
                          <a:cs typeface="Times New Roman"/>
                        </a:rPr>
                        <a:t>3. </a:t>
                      </a:r>
                      <a:endParaRPr lang="en-IN" dirty="0">
                        <a:latin typeface="Times New Roman"/>
                        <a:cs typeface="Times New Roman"/>
                      </a:endParaRPr>
                    </a:p>
                  </a:txBody>
                  <a:tcPr/>
                </a:tc>
                <a:tc>
                  <a:txBody>
                    <a:bodyPr/>
                    <a:lstStyle/>
                    <a:p>
                      <a:pPr marL="0" indent="0" algn="just">
                        <a:buNone/>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Interpretable Machine Learning for Mitigating Feature-Driven Attacks   </a:t>
                      </a:r>
                      <a:r>
                        <a:rPr lang="en-US" dirty="0">
                          <a:latin typeface="Times New Roman" panose="02020603050405020304" pitchFamily="18" charset="0"/>
                          <a:cs typeface="Times New Roman" panose="02020603050405020304" pitchFamily="18" charset="0"/>
                        </a:rPr>
                        <a:t>[6]</a:t>
                      </a:r>
                    </a:p>
                    <a:p>
                      <a:pPr marL="0" indent="0" algn="just">
                        <a:buNone/>
                      </a:pPr>
                      <a:endParaRPr lang="en-US" dirty="0">
                        <a:latin typeface="Times New Roman"/>
                        <a:cs typeface="Times New Roman"/>
                      </a:endParaRPr>
                    </a:p>
                    <a:p>
                      <a:pPr marL="0" indent="0" algn="just">
                        <a:buNone/>
                      </a:pPr>
                      <a:r>
                        <a:rPr lang="en-US" dirty="0">
                          <a:latin typeface="Times New Roman"/>
                          <a:cs typeface="Times New Roman"/>
                        </a:rPr>
                        <a:t>Publisher: </a:t>
                      </a:r>
                      <a:r>
                        <a:rPr lang="en-US" sz="18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IEEE Transactions on Technology and Society</a:t>
                      </a:r>
                    </a:p>
                  </a:txBody>
                  <a:tcPr/>
                </a:tc>
                <a:tc>
                  <a:txBody>
                    <a:bodyPr/>
                    <a:lstStyle/>
                    <a:p>
                      <a:pPr algn="ctr"/>
                      <a:r>
                        <a:rPr lang="en-US" dirty="0">
                          <a:latin typeface="Times New Roman"/>
                          <a:cs typeface="Times New Roman"/>
                        </a:rPr>
                        <a:t>2025</a:t>
                      </a:r>
                      <a:endParaRPr lang="en-IN" dirty="0">
                        <a:latin typeface="Times New Roman"/>
                        <a:cs typeface="Times New Roman"/>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Addresses the problem of bias and over-reliance on a few "key" features in Machine Learning (ML) models used for malicious document detection, which can be exploited by feature-driven attacks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Splitting features based on their SHAP magnitude (influence on classification) and training separate ML models on these subgroups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Informs the user when insufficient features are present for a confident classification</a:t>
                      </a:r>
                    </a:p>
                    <a:p>
                      <a:pPr marL="285750" indent="-285750" algn="l">
                        <a:buFont typeface="Arial" panose="020B0604020202020204" pitchFamily="34" charset="0"/>
                        <a:buChar char="•"/>
                      </a:pPr>
                      <a:endParaRPr lang="en-US" b="0" dirty="0">
                        <a:effectLst/>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Test this technique on larger, more representative datasets to confirm its scalability and robustness</a:t>
                      </a:r>
                    </a:p>
                    <a:p>
                      <a:pPr marL="285750" indent="-285750" algn="l">
                        <a:buFont typeface="Arial" panose="020B0604020202020204" pitchFamily="34" charset="0"/>
                        <a:buChar cha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Suggests exploring alternative interpretability algorithms to SHAP to identify any potential biases introduced by the interpretability method itself</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33215332"/>
                  </a:ext>
                </a:extLst>
              </a:tr>
            </a:tbl>
          </a:graphicData>
        </a:graphic>
      </p:graphicFrame>
    </p:spTree>
    <p:extLst>
      <p:ext uri="{BB962C8B-B14F-4D97-AF65-F5344CB8AC3E}">
        <p14:creationId xmlns:p14="http://schemas.microsoft.com/office/powerpoint/2010/main" val="419802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6A6230-4952-634F-872B-75DFC0FB68C4}"/>
              </a:ext>
            </a:extLst>
          </p:cNvPr>
          <p:cNvSpPr>
            <a:spLocks noGrp="1"/>
          </p:cNvSpPr>
          <p:nvPr>
            <p:ph type="dt" sz="half" idx="10"/>
          </p:nvPr>
        </p:nvSpPr>
        <p:spPr/>
        <p:txBody>
          <a:bodyPr/>
          <a:lstStyle/>
          <a:p>
            <a:fld id="{F4A3C5AF-A6FF-45A6-B747-E9D5CCB918B3}" type="datetime1">
              <a:rPr lang="en-IN" smtClean="0"/>
              <a:t>08-12-2025</a:t>
            </a:fld>
            <a:endParaRPr lang="en-IN"/>
          </a:p>
        </p:txBody>
      </p:sp>
      <p:sp>
        <p:nvSpPr>
          <p:cNvPr id="5" name="Slide Number Placeholder 4">
            <a:extLst>
              <a:ext uri="{FF2B5EF4-FFF2-40B4-BE49-F238E27FC236}">
                <a16:creationId xmlns:a16="http://schemas.microsoft.com/office/drawing/2014/main" id="{CEE32AD7-85DB-7083-4AED-4482F08A3B38}"/>
              </a:ext>
            </a:extLst>
          </p:cNvPr>
          <p:cNvSpPr>
            <a:spLocks noGrp="1"/>
          </p:cNvSpPr>
          <p:nvPr>
            <p:ph type="sldNum" sz="quarter" idx="12"/>
          </p:nvPr>
        </p:nvSpPr>
        <p:spPr/>
        <p:txBody>
          <a:bodyPr/>
          <a:lstStyle/>
          <a:p>
            <a:fld id="{E603351B-FF63-473B-B5B5-870BE54ED961}" type="slidenum">
              <a:rPr lang="en-IN" smtClean="0"/>
              <a:t>9</a:t>
            </a:fld>
            <a:endParaRPr lang="en-IN"/>
          </a:p>
        </p:txBody>
      </p:sp>
      <p:pic>
        <p:nvPicPr>
          <p:cNvPr id="11" name="Content Placeholder 10">
            <a:extLst>
              <a:ext uri="{FF2B5EF4-FFF2-40B4-BE49-F238E27FC236}">
                <a16:creationId xmlns:a16="http://schemas.microsoft.com/office/drawing/2014/main" id="{CA135E86-2AE6-63BC-6FD0-B177FF676666}"/>
              </a:ext>
            </a:extLst>
          </p:cNvPr>
          <p:cNvPicPr>
            <a:picLocks noGrp="1" noChangeAspect="1"/>
          </p:cNvPicPr>
          <p:nvPr>
            <p:ph idx="1"/>
          </p:nvPr>
        </p:nvPicPr>
        <p:blipFill>
          <a:blip r:embed="rId2"/>
          <a:stretch>
            <a:fillRect/>
          </a:stretch>
        </p:blipFill>
        <p:spPr>
          <a:xfrm>
            <a:off x="400353" y="452699"/>
            <a:ext cx="11391293" cy="5903651"/>
          </a:xfrm>
          <a:prstGeom prst="rect">
            <a:avLst/>
          </a:prstGeom>
        </p:spPr>
      </p:pic>
    </p:spTree>
    <p:extLst>
      <p:ext uri="{BB962C8B-B14F-4D97-AF65-F5344CB8AC3E}">
        <p14:creationId xmlns:p14="http://schemas.microsoft.com/office/powerpoint/2010/main" val="631173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3320</Words>
  <Application>Microsoft Office PowerPoint</Application>
  <PresentationFormat>Widescreen</PresentationFormat>
  <Paragraphs>423</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Cambria Math</vt:lpstr>
      <vt:lpstr>Times New Roman</vt:lpstr>
      <vt:lpstr>Office Theme</vt:lpstr>
      <vt:lpstr>19CCE495 PROJECT PHASE - 1</vt:lpstr>
      <vt:lpstr>Outline</vt:lpstr>
      <vt:lpstr>Motivation</vt:lpstr>
      <vt:lpstr>Problem Statement</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        Block Diagram</vt:lpstr>
      <vt:lpstr>LIME Algorithm</vt:lpstr>
      <vt:lpstr>SHAP Algorithm</vt:lpstr>
      <vt:lpstr>Results and Discussion</vt:lpstr>
      <vt:lpstr>PowerPoint Presentation</vt:lpstr>
      <vt:lpstr>PowerPoint Presentation</vt:lpstr>
      <vt:lpstr>PowerPoint Presentation</vt:lpstr>
      <vt:lpstr>PowerPoint Presentation</vt:lpstr>
      <vt:lpstr>Example traffic cases LIME</vt:lpstr>
      <vt:lpstr>PowerPoint Presentation</vt:lpstr>
      <vt:lpstr>PowerPoint Presentation</vt:lpstr>
      <vt:lpstr>CICIDS 2017 – LIME for Random Forest</vt:lpstr>
      <vt:lpstr>PowerPoint Presentation</vt:lpstr>
      <vt:lpstr>CICIDS 2017 – LIME for XGBoost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 and Testing</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Ivana Frederic</dc:creator>
  <cp:lastModifiedBy>Ivana Frederic</cp:lastModifiedBy>
  <cp:revision>108</cp:revision>
  <dcterms:created xsi:type="dcterms:W3CDTF">2025-06-23T08:34:34Z</dcterms:created>
  <dcterms:modified xsi:type="dcterms:W3CDTF">2025-12-08T12:05:17Z</dcterms:modified>
</cp:coreProperties>
</file>